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5" r:id="rId6"/>
    <p:sldId id="262" r:id="rId7"/>
    <p:sldId id="266" r:id="rId8"/>
    <p:sldId id="267" r:id="rId9"/>
    <p:sldId id="269" r:id="rId10"/>
    <p:sldId id="272" r:id="rId11"/>
    <p:sldId id="273" r:id="rId12"/>
    <p:sldId id="274" r:id="rId13"/>
    <p:sldId id="278" r:id="rId14"/>
    <p:sldId id="275" r:id="rId15"/>
    <p:sldId id="279" r:id="rId16"/>
    <p:sldId id="276" r:id="rId17"/>
    <p:sldId id="280" r:id="rId18"/>
    <p:sldId id="270" r:id="rId19"/>
    <p:sldId id="263" r:id="rId20"/>
    <p:sldId id="260" r:id="rId21"/>
    <p:sldId id="271" r:id="rId22"/>
    <p:sldId id="264" r:id="rId23"/>
    <p:sldId id="261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494"/>
    <a:srgbClr val="767171"/>
    <a:srgbClr val="FFFFFF"/>
    <a:srgbClr val="0062AC"/>
    <a:srgbClr val="0091FE"/>
    <a:srgbClr val="37A9FF"/>
    <a:srgbClr val="C1E4FF"/>
    <a:srgbClr val="93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>
      <p:cViewPr>
        <p:scale>
          <a:sx n="150" d="100"/>
          <a:sy n="150" d="100"/>
        </p:scale>
        <p:origin x="-3629" y="-2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6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4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24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51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19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09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3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6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0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1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9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63887-455C-47F2-8E84-C355942888C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511CB-376A-417F-AEBC-DDD39AB49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82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3.sv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B90D77A-7433-4EC5-BFC0-EE7C67C323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291422"/>
            <a:ext cx="12192000" cy="15665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81FBEC-E5B9-EA31-AE21-E71B2122D0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914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9" name="그림 8" descr="로고이(가) 표시된 사진&#10;&#10;자동 생성된 설명">
            <a:extLst>
              <a:ext uri="{FF2B5EF4-FFF2-40B4-BE49-F238E27FC236}">
                <a16:creationId xmlns:a16="http://schemas.microsoft.com/office/drawing/2014/main" id="{040685D0-9870-8BF8-58F6-BE816DC1E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13748" y="3013945"/>
            <a:ext cx="3571875" cy="1775013"/>
          </a:xfrm>
          <a:prstGeom prst="rect">
            <a:avLst/>
          </a:prstGeom>
        </p:spPr>
      </p:pic>
      <p:pic>
        <p:nvPicPr>
          <p:cNvPr id="13" name="그래픽 12" descr="돼지 저금통 단색으로 채워진">
            <a:extLst>
              <a:ext uri="{FF2B5EF4-FFF2-40B4-BE49-F238E27FC236}">
                <a16:creationId xmlns:a16="http://schemas.microsoft.com/office/drawing/2014/main" id="{DAD6D0AD-EA7C-3769-2951-7CFDB5F52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3661" y="5849100"/>
            <a:ext cx="360130" cy="360130"/>
          </a:xfrm>
          <a:prstGeom prst="rect">
            <a:avLst/>
          </a:prstGeom>
        </p:spPr>
      </p:pic>
      <p:pic>
        <p:nvPicPr>
          <p:cNvPr id="15" name="그래픽 14" descr="금전 등록기 단색으로 채워진">
            <a:extLst>
              <a:ext uri="{FF2B5EF4-FFF2-40B4-BE49-F238E27FC236}">
                <a16:creationId xmlns:a16="http://schemas.microsoft.com/office/drawing/2014/main" id="{F0D70D4E-AD5C-6BFD-40F9-B995D2938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7042" y="5854984"/>
            <a:ext cx="360130" cy="360130"/>
          </a:xfrm>
          <a:prstGeom prst="rect">
            <a:avLst/>
          </a:prstGeom>
        </p:spPr>
      </p:pic>
      <p:pic>
        <p:nvPicPr>
          <p:cNvPr id="17" name="그래픽 16" descr="집 Wi-Fi에서 작업 단색으로 채워진">
            <a:extLst>
              <a:ext uri="{FF2B5EF4-FFF2-40B4-BE49-F238E27FC236}">
                <a16:creationId xmlns:a16="http://schemas.microsoft.com/office/drawing/2014/main" id="{B0BC2D2A-4348-B920-B3B9-753FA96908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6648" y="5844898"/>
            <a:ext cx="360130" cy="36013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7DA5AA-6AD4-B131-1647-48B29393E5FA}"/>
              </a:ext>
            </a:extLst>
          </p:cNvPr>
          <p:cNvGrpSpPr/>
          <p:nvPr/>
        </p:nvGrpSpPr>
        <p:grpSpPr>
          <a:xfrm>
            <a:off x="6813037" y="1422400"/>
            <a:ext cx="4280624" cy="2302443"/>
            <a:chOff x="3967317" y="1386336"/>
            <a:chExt cx="4280624" cy="23024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7C0205F-5C15-B2A8-B5FE-7D211AD0D399}"/>
                </a:ext>
              </a:extLst>
            </p:cNvPr>
            <p:cNvSpPr/>
            <p:nvPr/>
          </p:nvSpPr>
          <p:spPr>
            <a:xfrm>
              <a:off x="5896751" y="1386336"/>
              <a:ext cx="2351190" cy="230244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67512F-029B-57A8-E32C-8B94745A21B0}"/>
                </a:ext>
              </a:extLst>
            </p:cNvPr>
            <p:cNvSpPr txBox="1"/>
            <p:nvPr/>
          </p:nvSpPr>
          <p:spPr>
            <a:xfrm>
              <a:off x="3967317" y="1666085"/>
              <a:ext cx="3571875" cy="16416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4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사업자 휴</a:t>
              </a:r>
              <a:r>
                <a:rPr lang="en-US" altLang="ko-KR" sz="4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/</a:t>
              </a:r>
              <a:r>
                <a:rPr lang="ko-KR" altLang="en-US" sz="4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폐업 </a:t>
              </a:r>
              <a:endParaRPr lang="en-US" altLang="ko-KR" sz="4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4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조회 프로세스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A7C939-240D-BEA7-8E0E-89C2B66E2F0B}"/>
              </a:ext>
            </a:extLst>
          </p:cNvPr>
          <p:cNvSpPr txBox="1"/>
          <p:nvPr/>
        </p:nvSpPr>
        <p:spPr>
          <a:xfrm>
            <a:off x="8381590" y="4156234"/>
            <a:ext cx="3072201" cy="9581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비즈니스 분석가 양성과정 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</a:t>
            </a:r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염수지</a:t>
            </a:r>
          </a:p>
        </p:txBody>
      </p:sp>
    </p:spTree>
    <p:extLst>
      <p:ext uri="{BB962C8B-B14F-4D97-AF65-F5344CB8AC3E}">
        <p14:creationId xmlns:p14="http://schemas.microsoft.com/office/powerpoint/2010/main" val="1503881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B0D3C6E4-4C84-34C0-C220-66E6BEF6CD28}"/>
              </a:ext>
            </a:extLst>
          </p:cNvPr>
          <p:cNvSpPr/>
          <p:nvPr/>
        </p:nvSpPr>
        <p:spPr>
          <a:xfrm rot="16200000">
            <a:off x="3034884" y="3006270"/>
            <a:ext cx="4973302" cy="2783948"/>
          </a:xfrm>
          <a:prstGeom prst="triangle">
            <a:avLst>
              <a:gd name="adj" fmla="val 89587"/>
            </a:avLst>
          </a:prstGeom>
          <a:solidFill>
            <a:srgbClr val="76717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FC1102-8F19-2B9D-82B7-A6F85C5AC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" t="6784" r="10159" b="51479"/>
          <a:stretch/>
        </p:blipFill>
        <p:spPr>
          <a:xfrm>
            <a:off x="1904256" y="2298210"/>
            <a:ext cx="2732514" cy="1268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83202482-6153-C1A3-E9E4-E1B8058D3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92797" y="6408631"/>
            <a:ext cx="904269" cy="449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193EF-CBD8-3201-A54F-CDFDB805A6B5}"/>
              </a:ext>
            </a:extLst>
          </p:cNvPr>
          <p:cNvSpPr txBox="1"/>
          <p:nvPr/>
        </p:nvSpPr>
        <p:spPr>
          <a:xfrm>
            <a:off x="671958" y="1843209"/>
            <a:ext cx="3290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구현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STEP1_init</a:t>
            </a:r>
            <a:endParaRPr lang="ko-KR" altLang="en-US" sz="2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CFC4-5D66-C0C3-F328-CBE3C0E02507}"/>
              </a:ext>
            </a:extLst>
          </p:cNvPr>
          <p:cNvSpPr/>
          <p:nvPr/>
        </p:nvSpPr>
        <p:spPr>
          <a:xfrm rot="1944388">
            <a:off x="-269351" y="2594427"/>
            <a:ext cx="735444" cy="7644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5319BE-21B4-9332-64F4-035F5A7C6432}"/>
              </a:ext>
            </a:extLst>
          </p:cNvPr>
          <p:cNvSpPr/>
          <p:nvPr/>
        </p:nvSpPr>
        <p:spPr>
          <a:xfrm rot="1944388">
            <a:off x="-396223" y="5531230"/>
            <a:ext cx="1116013" cy="1132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F64934-21EB-C775-CD26-CC3E3CAE2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" t="48521" r="8549"/>
          <a:stretch/>
        </p:blipFill>
        <p:spPr>
          <a:xfrm>
            <a:off x="1880938" y="3375261"/>
            <a:ext cx="2783948" cy="15646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91ACEC-A5FC-E88F-BDCA-D2586F9DB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6" t="3724" r="13778" b="60196"/>
          <a:stretch/>
        </p:blipFill>
        <p:spPr>
          <a:xfrm>
            <a:off x="2406686" y="3802009"/>
            <a:ext cx="2682241" cy="156464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EDE2FF7-701F-1933-15BF-89E4015D0F9E}"/>
              </a:ext>
            </a:extLst>
          </p:cNvPr>
          <p:cNvCxnSpPr/>
          <p:nvPr/>
        </p:nvCxnSpPr>
        <p:spPr>
          <a:xfrm>
            <a:off x="3301721" y="3245721"/>
            <a:ext cx="0" cy="187960"/>
          </a:xfrm>
          <a:prstGeom prst="straightConnector1">
            <a:avLst/>
          </a:prstGeom>
          <a:ln>
            <a:solidFill>
              <a:srgbClr val="9494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7BD3321-6432-A285-5E1E-330EB83E5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1" t="39629" r="3078" b="37938"/>
          <a:stretch/>
        </p:blipFill>
        <p:spPr>
          <a:xfrm>
            <a:off x="1834871" y="5202047"/>
            <a:ext cx="3512820" cy="97282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4D5EB44-4726-DE5C-CD3C-E55F62A006C1}"/>
              </a:ext>
            </a:extLst>
          </p:cNvPr>
          <p:cNvCxnSpPr/>
          <p:nvPr/>
        </p:nvCxnSpPr>
        <p:spPr>
          <a:xfrm>
            <a:off x="3742448" y="5035277"/>
            <a:ext cx="0" cy="187960"/>
          </a:xfrm>
          <a:prstGeom prst="straightConnector1">
            <a:avLst/>
          </a:prstGeom>
          <a:ln>
            <a:solidFill>
              <a:srgbClr val="9494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7FC650D-9CDD-66DD-51A8-E0ACFBC99A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66" t="72531" r="12963" b="1504"/>
          <a:stretch/>
        </p:blipFill>
        <p:spPr>
          <a:xfrm>
            <a:off x="2159281" y="5970336"/>
            <a:ext cx="2863999" cy="80423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63020B2-98AC-4FC2-9CBB-CF3D3782621F}"/>
              </a:ext>
            </a:extLst>
          </p:cNvPr>
          <p:cNvCxnSpPr/>
          <p:nvPr/>
        </p:nvCxnSpPr>
        <p:spPr>
          <a:xfrm>
            <a:off x="3588016" y="5829789"/>
            <a:ext cx="0" cy="187960"/>
          </a:xfrm>
          <a:prstGeom prst="straightConnector1">
            <a:avLst/>
          </a:prstGeom>
          <a:ln>
            <a:solidFill>
              <a:srgbClr val="9494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AEB1F132-A31E-CEBE-B11F-1FB201209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7" t="559"/>
          <a:stretch/>
        </p:blipFill>
        <p:spPr>
          <a:xfrm>
            <a:off x="6874757" y="1841340"/>
            <a:ext cx="4038381" cy="501666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56D799-D389-9C8F-83EC-1198B6B6B89D}"/>
              </a:ext>
            </a:extLst>
          </p:cNvPr>
          <p:cNvSpPr/>
          <p:nvPr/>
        </p:nvSpPr>
        <p:spPr>
          <a:xfrm>
            <a:off x="4545688" y="1118349"/>
            <a:ext cx="654653" cy="6818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8C660-7254-174E-7B98-1FDC6C1F1E54}"/>
              </a:ext>
            </a:extLst>
          </p:cNvPr>
          <p:cNvSpPr txBox="1">
            <a:spLocks/>
          </p:cNvSpPr>
          <p:nvPr/>
        </p:nvSpPr>
        <p:spPr>
          <a:xfrm>
            <a:off x="524041" y="333954"/>
            <a:ext cx="4480657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수행방법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UiPath </a:t>
            </a:r>
            <a:r>
              <a:rPr lang="en-US" altLang="ko-KR" sz="24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Process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0C6933F-0B75-1D8C-2365-94B04C681C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86" r="13544" b="6386"/>
          <a:stretch/>
        </p:blipFill>
        <p:spPr>
          <a:xfrm>
            <a:off x="3213887" y="3006471"/>
            <a:ext cx="2513525" cy="422529"/>
          </a:xfrm>
          <a:prstGeom prst="rect">
            <a:avLst/>
          </a:prstGeom>
        </p:spPr>
      </p:pic>
      <p:sp>
        <p:nvSpPr>
          <p:cNvPr id="29" name="별: 꼭짓점 5개 28">
            <a:extLst>
              <a:ext uri="{FF2B5EF4-FFF2-40B4-BE49-F238E27FC236}">
                <a16:creationId xmlns:a16="http://schemas.microsoft.com/office/drawing/2014/main" id="{5A66F6C4-1442-D88C-8867-4373787FD0AE}"/>
              </a:ext>
            </a:extLst>
          </p:cNvPr>
          <p:cNvSpPr/>
          <p:nvPr/>
        </p:nvSpPr>
        <p:spPr>
          <a:xfrm>
            <a:off x="3151707" y="2951580"/>
            <a:ext cx="104230" cy="109415"/>
          </a:xfrm>
          <a:prstGeom prst="star5">
            <a:avLst>
              <a:gd name="adj" fmla="val 23118"/>
              <a:gd name="hf" fmla="val 105146"/>
              <a:gd name="vf" fmla="val 11055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39E42-ECCA-8929-BA98-A1604DD22C3C}"/>
              </a:ext>
            </a:extLst>
          </p:cNvPr>
          <p:cNvSpPr txBox="1"/>
          <p:nvPr/>
        </p:nvSpPr>
        <p:spPr>
          <a:xfrm>
            <a:off x="3628831" y="5912389"/>
            <a:ext cx="2528129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Dic_Config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("</a:t>
            </a:r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Hometax_URL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").</a:t>
            </a:r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ToString</a:t>
            </a:r>
            <a:endParaRPr lang="en-US" altLang="ko-KR" sz="11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BC996D-7CC2-FF12-DB9E-75074FBB2875}"/>
              </a:ext>
            </a:extLst>
          </p:cNvPr>
          <p:cNvCxnSpPr>
            <a:cxnSpLocks/>
          </p:cNvCxnSpPr>
          <p:nvPr/>
        </p:nvCxnSpPr>
        <p:spPr>
          <a:xfrm>
            <a:off x="1954530" y="2329815"/>
            <a:ext cx="0" cy="9159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21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F7ACBB4-DCFE-3795-52B7-9CA84A66BEC2}"/>
              </a:ext>
            </a:extLst>
          </p:cNvPr>
          <p:cNvSpPr/>
          <p:nvPr/>
        </p:nvSpPr>
        <p:spPr>
          <a:xfrm rot="16200000">
            <a:off x="3589144" y="2266375"/>
            <a:ext cx="3037477" cy="3673856"/>
          </a:xfrm>
          <a:prstGeom prst="triangle">
            <a:avLst>
              <a:gd name="adj" fmla="val 58720"/>
            </a:avLst>
          </a:prstGeom>
          <a:solidFill>
            <a:srgbClr val="76717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83202482-6153-C1A3-E9E4-E1B8058D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0"/>
            <a:ext cx="904269" cy="4493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5319BE-21B4-9332-64F4-035F5A7C6432}"/>
              </a:ext>
            </a:extLst>
          </p:cNvPr>
          <p:cNvSpPr/>
          <p:nvPr/>
        </p:nvSpPr>
        <p:spPr>
          <a:xfrm rot="1944388">
            <a:off x="-388574" y="5514470"/>
            <a:ext cx="1116013" cy="1132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CFC4-5D66-C0C3-F328-CBE3C0E02507}"/>
              </a:ext>
            </a:extLst>
          </p:cNvPr>
          <p:cNvSpPr/>
          <p:nvPr/>
        </p:nvSpPr>
        <p:spPr>
          <a:xfrm rot="1944388">
            <a:off x="-269112" y="3023548"/>
            <a:ext cx="735444" cy="7644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488FF-1538-D8A5-CEEA-CCDF1446C1FE}"/>
              </a:ext>
            </a:extLst>
          </p:cNvPr>
          <p:cNvSpPr txBox="1"/>
          <p:nvPr/>
        </p:nvSpPr>
        <p:spPr>
          <a:xfrm>
            <a:off x="671958" y="1843209"/>
            <a:ext cx="3290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구현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STEP2_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엑셀 읽기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B72168-48B1-5C7A-02C4-63F2F3C81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" t="2939" r="6094" b="16882"/>
          <a:stretch/>
        </p:blipFill>
        <p:spPr>
          <a:xfrm>
            <a:off x="1330959" y="3356111"/>
            <a:ext cx="3195321" cy="10998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0DB78-8B9B-BEE1-2F61-3164DF63A195}"/>
              </a:ext>
            </a:extLst>
          </p:cNvPr>
          <p:cNvSpPr/>
          <p:nvPr/>
        </p:nvSpPr>
        <p:spPr>
          <a:xfrm>
            <a:off x="4545688" y="1118349"/>
            <a:ext cx="654653" cy="6818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6A0E7-5B8E-0ED5-C415-DD9F406462D5}"/>
              </a:ext>
            </a:extLst>
          </p:cNvPr>
          <p:cNvSpPr txBox="1">
            <a:spLocks/>
          </p:cNvSpPr>
          <p:nvPr/>
        </p:nvSpPr>
        <p:spPr>
          <a:xfrm>
            <a:off x="524041" y="333954"/>
            <a:ext cx="4480657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수행방법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UiPath </a:t>
            </a:r>
            <a:r>
              <a:rPr lang="en-US" altLang="ko-KR" sz="24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Process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61A6FC-46C8-B45B-2ED7-A5533C210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" t="6064" r="8309" b="16648"/>
          <a:stretch/>
        </p:blipFill>
        <p:spPr>
          <a:xfrm>
            <a:off x="2202687" y="4665109"/>
            <a:ext cx="3673857" cy="563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29E8A8-4531-C1E9-FEC1-70D6338061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25" t="7172" r="6136" b="1981"/>
          <a:stretch/>
        </p:blipFill>
        <p:spPr>
          <a:xfrm>
            <a:off x="6853180" y="2487556"/>
            <a:ext cx="4280603" cy="3134488"/>
          </a:xfrm>
          <a:prstGeom prst="rect">
            <a:avLst/>
          </a:prstGeom>
        </p:spPr>
      </p:pic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0863AAD6-C368-7E29-58FB-846627B22087}"/>
              </a:ext>
            </a:extLst>
          </p:cNvPr>
          <p:cNvSpPr/>
          <p:nvPr/>
        </p:nvSpPr>
        <p:spPr>
          <a:xfrm>
            <a:off x="2150572" y="4610401"/>
            <a:ext cx="104230" cy="109415"/>
          </a:xfrm>
          <a:prstGeom prst="star5">
            <a:avLst>
              <a:gd name="adj" fmla="val 23118"/>
              <a:gd name="hf" fmla="val 105146"/>
              <a:gd name="vf" fmla="val 11055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334138-A5B7-715E-754E-E23087A39B67}"/>
              </a:ext>
            </a:extLst>
          </p:cNvPr>
          <p:cNvCxnSpPr>
            <a:cxnSpLocks/>
          </p:cNvCxnSpPr>
          <p:nvPr/>
        </p:nvCxnSpPr>
        <p:spPr>
          <a:xfrm>
            <a:off x="1330959" y="3363731"/>
            <a:ext cx="0" cy="1092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36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268163EE-B976-AD51-0C9F-FB29A4739445}"/>
              </a:ext>
            </a:extLst>
          </p:cNvPr>
          <p:cNvSpPr/>
          <p:nvPr/>
        </p:nvSpPr>
        <p:spPr>
          <a:xfrm rot="16200000">
            <a:off x="3322040" y="2785653"/>
            <a:ext cx="3710157" cy="3307979"/>
          </a:xfrm>
          <a:prstGeom prst="triangle">
            <a:avLst>
              <a:gd name="adj" fmla="val 70801"/>
            </a:avLst>
          </a:prstGeom>
          <a:solidFill>
            <a:srgbClr val="76717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83202482-6153-C1A3-E9E4-E1B8058D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1"/>
            <a:ext cx="904269" cy="4493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5319BE-21B4-9332-64F4-035F5A7C6432}"/>
              </a:ext>
            </a:extLst>
          </p:cNvPr>
          <p:cNvSpPr/>
          <p:nvPr/>
        </p:nvSpPr>
        <p:spPr>
          <a:xfrm rot="1944388">
            <a:off x="-384388" y="5514470"/>
            <a:ext cx="1116013" cy="1132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CFC4-5D66-C0C3-F328-CBE3C0E02507}"/>
              </a:ext>
            </a:extLst>
          </p:cNvPr>
          <p:cNvSpPr/>
          <p:nvPr/>
        </p:nvSpPr>
        <p:spPr>
          <a:xfrm rot="1944388">
            <a:off x="-250224" y="3825699"/>
            <a:ext cx="735444" cy="7644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63B98-40DA-41EC-0DD6-3E031703F6C6}"/>
              </a:ext>
            </a:extLst>
          </p:cNvPr>
          <p:cNvSpPr txBox="1"/>
          <p:nvPr/>
        </p:nvSpPr>
        <p:spPr>
          <a:xfrm>
            <a:off x="671958" y="1843209"/>
            <a:ext cx="4865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구현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STEP3_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브라우저 열기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2D9BA9-74EE-EE29-B6C3-7961216EA22A}"/>
              </a:ext>
            </a:extLst>
          </p:cNvPr>
          <p:cNvSpPr/>
          <p:nvPr/>
        </p:nvSpPr>
        <p:spPr>
          <a:xfrm>
            <a:off x="4545688" y="1118349"/>
            <a:ext cx="654653" cy="6818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F65E4-043C-901D-9B83-478058CD167E}"/>
              </a:ext>
            </a:extLst>
          </p:cNvPr>
          <p:cNvSpPr txBox="1">
            <a:spLocks/>
          </p:cNvSpPr>
          <p:nvPr/>
        </p:nvSpPr>
        <p:spPr>
          <a:xfrm>
            <a:off x="524041" y="333954"/>
            <a:ext cx="4480657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수행방법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UiPath </a:t>
            </a:r>
            <a:r>
              <a:rPr lang="en-US" altLang="ko-KR" sz="24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Process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1740AC-F590-A985-5EC5-E36C34C32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96" r="3473" b="5997"/>
          <a:stretch/>
        </p:blipFill>
        <p:spPr>
          <a:xfrm>
            <a:off x="1154311" y="3322319"/>
            <a:ext cx="3288149" cy="11075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F11153-61FD-6712-2BE5-9B7FD91AA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" t="1522"/>
          <a:stretch/>
        </p:blipFill>
        <p:spPr>
          <a:xfrm>
            <a:off x="6729207" y="2564928"/>
            <a:ext cx="4028440" cy="37297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82C57D-8470-7F4D-8BE9-79D4C5DC2D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39" r="2695" b="24028"/>
          <a:stretch/>
        </p:blipFill>
        <p:spPr>
          <a:xfrm>
            <a:off x="1760672" y="4813309"/>
            <a:ext cx="3944169" cy="307341"/>
          </a:xfrm>
          <a:prstGeom prst="rect">
            <a:avLst/>
          </a:prstGeom>
        </p:spPr>
      </p:pic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4C84A29F-9439-63C2-54D6-8671F489924C}"/>
              </a:ext>
            </a:extLst>
          </p:cNvPr>
          <p:cNvSpPr/>
          <p:nvPr/>
        </p:nvSpPr>
        <p:spPr>
          <a:xfrm>
            <a:off x="1708557" y="4758601"/>
            <a:ext cx="104230" cy="109415"/>
          </a:xfrm>
          <a:prstGeom prst="star5">
            <a:avLst>
              <a:gd name="adj" fmla="val 23118"/>
              <a:gd name="hf" fmla="val 105146"/>
              <a:gd name="vf" fmla="val 11055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18817B-8D9C-42D4-FB8E-6EF66B640BC0}"/>
              </a:ext>
            </a:extLst>
          </p:cNvPr>
          <p:cNvCxnSpPr>
            <a:cxnSpLocks/>
          </p:cNvCxnSpPr>
          <p:nvPr/>
        </p:nvCxnSpPr>
        <p:spPr>
          <a:xfrm>
            <a:off x="1253490" y="3343275"/>
            <a:ext cx="0" cy="108655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83202482-6153-C1A3-E9E4-E1B8058D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1"/>
            <a:ext cx="904269" cy="4493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5319BE-21B4-9332-64F4-035F5A7C6432}"/>
              </a:ext>
            </a:extLst>
          </p:cNvPr>
          <p:cNvSpPr/>
          <p:nvPr/>
        </p:nvSpPr>
        <p:spPr>
          <a:xfrm rot="1944388">
            <a:off x="-384388" y="5514470"/>
            <a:ext cx="1116013" cy="1132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CFC4-5D66-C0C3-F328-CBE3C0E02507}"/>
              </a:ext>
            </a:extLst>
          </p:cNvPr>
          <p:cNvSpPr/>
          <p:nvPr/>
        </p:nvSpPr>
        <p:spPr>
          <a:xfrm rot="1944388">
            <a:off x="-250224" y="3825699"/>
            <a:ext cx="735444" cy="7644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63B98-40DA-41EC-0DD6-3E031703F6C6}"/>
              </a:ext>
            </a:extLst>
          </p:cNvPr>
          <p:cNvSpPr txBox="1"/>
          <p:nvPr/>
        </p:nvSpPr>
        <p:spPr>
          <a:xfrm>
            <a:off x="671958" y="1843209"/>
            <a:ext cx="4865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구현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STEP3_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브라우저 열기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2D9BA9-74EE-EE29-B6C3-7961216EA22A}"/>
              </a:ext>
            </a:extLst>
          </p:cNvPr>
          <p:cNvSpPr/>
          <p:nvPr/>
        </p:nvSpPr>
        <p:spPr>
          <a:xfrm>
            <a:off x="4545688" y="1118349"/>
            <a:ext cx="654653" cy="6818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F65E4-043C-901D-9B83-478058CD167E}"/>
              </a:ext>
            </a:extLst>
          </p:cNvPr>
          <p:cNvSpPr txBox="1">
            <a:spLocks/>
          </p:cNvSpPr>
          <p:nvPr/>
        </p:nvSpPr>
        <p:spPr>
          <a:xfrm>
            <a:off x="524041" y="333954"/>
            <a:ext cx="4480657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수행방법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UiPath </a:t>
            </a:r>
            <a:r>
              <a:rPr lang="en-US" altLang="ko-KR" sz="24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Process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CFF166-D6D3-EF04-6F3B-204452B8BC9C}"/>
              </a:ext>
            </a:extLst>
          </p:cNvPr>
          <p:cNvGrpSpPr/>
          <p:nvPr/>
        </p:nvGrpSpPr>
        <p:grpSpPr>
          <a:xfrm>
            <a:off x="1386607" y="3214525"/>
            <a:ext cx="4005659" cy="1716064"/>
            <a:chOff x="-152400" y="1717418"/>
            <a:chExt cx="12192000" cy="49804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C69D637-BC35-E18E-9C06-2AFC73F95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54" b="10938"/>
            <a:stretch/>
          </p:blipFill>
          <p:spPr>
            <a:xfrm>
              <a:off x="-152400" y="2243319"/>
              <a:ext cx="12192000" cy="44545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BFDA34F-FE07-779C-CE51-EA541A504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880"/>
            <a:stretch/>
          </p:blipFill>
          <p:spPr>
            <a:xfrm>
              <a:off x="-152400" y="1717418"/>
              <a:ext cx="12192000" cy="59129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F42FBE-9DDF-49D6-F34D-A1B10E9300D9}"/>
              </a:ext>
            </a:extLst>
          </p:cNvPr>
          <p:cNvSpPr txBox="1"/>
          <p:nvPr/>
        </p:nvSpPr>
        <p:spPr>
          <a:xfrm>
            <a:off x="2402727" y="5229728"/>
            <a:ext cx="2195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페이지 이동 팝업창으로 인한 오류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</a:t>
            </a:r>
            <a:endParaRPr lang="ko-KR" altLang="en-US" sz="11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BFD76D-6847-D38B-B36C-B01705759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3" t="1583"/>
          <a:stretch/>
        </p:blipFill>
        <p:spPr>
          <a:xfrm>
            <a:off x="7036244" y="2318199"/>
            <a:ext cx="3936048" cy="453980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BE30264-9EE6-A2D9-B64B-8D42F4F98D5F}"/>
              </a:ext>
            </a:extLst>
          </p:cNvPr>
          <p:cNvCxnSpPr>
            <a:cxnSpLocks/>
          </p:cNvCxnSpPr>
          <p:nvPr/>
        </p:nvCxnSpPr>
        <p:spPr>
          <a:xfrm>
            <a:off x="5474208" y="4572000"/>
            <a:ext cx="1186568" cy="0"/>
          </a:xfrm>
          <a:prstGeom prst="straightConnector1">
            <a:avLst/>
          </a:prstGeom>
          <a:ln w="57150">
            <a:solidFill>
              <a:srgbClr val="9494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752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F32CC65-C638-6030-0D60-408931806880}"/>
              </a:ext>
            </a:extLst>
          </p:cNvPr>
          <p:cNvSpPr txBox="1"/>
          <p:nvPr/>
        </p:nvSpPr>
        <p:spPr>
          <a:xfrm>
            <a:off x="8912396" y="6327349"/>
            <a:ext cx="32457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{</a:t>
            </a:r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CurrentRow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("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사업자등록번호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").</a:t>
            </a:r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ToString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out_Str_Status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out_Str_CloseDate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out_Str_Date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}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3B8D624-F7A1-C29E-DD35-755942576ECD}"/>
              </a:ext>
            </a:extLst>
          </p:cNvPr>
          <p:cNvSpPr/>
          <p:nvPr/>
        </p:nvSpPr>
        <p:spPr>
          <a:xfrm rot="16200000">
            <a:off x="2371922" y="2581121"/>
            <a:ext cx="5471160" cy="3082593"/>
          </a:xfrm>
          <a:prstGeom prst="triangle">
            <a:avLst>
              <a:gd name="adj" fmla="val 58444"/>
            </a:avLst>
          </a:prstGeom>
          <a:solidFill>
            <a:srgbClr val="76717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48034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5319BE-21B4-9332-64F4-035F5A7C6432}"/>
              </a:ext>
            </a:extLst>
          </p:cNvPr>
          <p:cNvSpPr/>
          <p:nvPr/>
        </p:nvSpPr>
        <p:spPr>
          <a:xfrm rot="1944388">
            <a:off x="-380400" y="5514470"/>
            <a:ext cx="1116013" cy="1132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CFC4-5D66-C0C3-F328-CBE3C0E02507}"/>
              </a:ext>
            </a:extLst>
          </p:cNvPr>
          <p:cNvSpPr/>
          <p:nvPr/>
        </p:nvSpPr>
        <p:spPr>
          <a:xfrm rot="1944388">
            <a:off x="-252668" y="4521287"/>
            <a:ext cx="735444" cy="7644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F9A4A-975B-8ACF-8061-EA26EB5B8BA4}"/>
              </a:ext>
            </a:extLst>
          </p:cNvPr>
          <p:cNvSpPr txBox="1"/>
          <p:nvPr/>
        </p:nvSpPr>
        <p:spPr>
          <a:xfrm>
            <a:off x="706682" y="1800173"/>
            <a:ext cx="4865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구현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STEP4_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데이터테이블 추출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FB065-F535-B27D-3AAB-26BFBC518F7C}"/>
              </a:ext>
            </a:extLst>
          </p:cNvPr>
          <p:cNvSpPr/>
          <p:nvPr/>
        </p:nvSpPr>
        <p:spPr>
          <a:xfrm>
            <a:off x="4545688" y="1118349"/>
            <a:ext cx="654653" cy="6818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8847F-A920-ED50-BB62-03C147AE51BC}"/>
              </a:ext>
            </a:extLst>
          </p:cNvPr>
          <p:cNvSpPr txBox="1">
            <a:spLocks/>
          </p:cNvSpPr>
          <p:nvPr/>
        </p:nvSpPr>
        <p:spPr>
          <a:xfrm>
            <a:off x="524041" y="333954"/>
            <a:ext cx="4480657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수행방법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UiPath </a:t>
            </a:r>
            <a:r>
              <a:rPr lang="en-US" altLang="ko-KR" sz="24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Process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D12DAD-8E69-9B09-BA56-2D0CBF72A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9"/>
          <a:stretch/>
        </p:blipFill>
        <p:spPr>
          <a:xfrm>
            <a:off x="1156204" y="3120182"/>
            <a:ext cx="3082596" cy="26019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9F52B5-2625-904A-634A-3F71375E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" t="5237" r="16884" b="19050"/>
          <a:stretch/>
        </p:blipFill>
        <p:spPr>
          <a:xfrm>
            <a:off x="2809876" y="3858446"/>
            <a:ext cx="3200399" cy="799272"/>
          </a:xfrm>
          <a:prstGeom prst="rect">
            <a:avLst/>
          </a:prstGeom>
        </p:spPr>
      </p:pic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0BA7FFEA-755B-DF83-CC16-F8802BCE4409}"/>
              </a:ext>
            </a:extLst>
          </p:cNvPr>
          <p:cNvSpPr/>
          <p:nvPr/>
        </p:nvSpPr>
        <p:spPr>
          <a:xfrm>
            <a:off x="2748691" y="3803738"/>
            <a:ext cx="104230" cy="109415"/>
          </a:xfrm>
          <a:prstGeom prst="star5">
            <a:avLst>
              <a:gd name="adj" fmla="val 23118"/>
              <a:gd name="hf" fmla="val 105146"/>
              <a:gd name="vf" fmla="val 11055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CD8BBA-FC85-77B9-16C3-5D0F39A72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4" t="2330" b="3944"/>
          <a:stretch/>
        </p:blipFill>
        <p:spPr>
          <a:xfrm>
            <a:off x="6599099" y="1386839"/>
            <a:ext cx="1883157" cy="54711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D882FA-DA87-A72E-D0A4-3C0FFE167A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3"/>
          <a:stretch/>
        </p:blipFill>
        <p:spPr>
          <a:xfrm>
            <a:off x="8854461" y="1513839"/>
            <a:ext cx="3069200" cy="7845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7FBA60-7002-646D-1862-2406520875DC}"/>
              </a:ext>
            </a:extLst>
          </p:cNvPr>
          <p:cNvSpPr txBox="1"/>
          <p:nvPr/>
        </p:nvSpPr>
        <p:spPr>
          <a:xfrm>
            <a:off x="8933640" y="3167390"/>
            <a:ext cx="2910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CurrentRow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("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사업자등록번호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").</a:t>
            </a:r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ToString.Trim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11FC0B-3357-E862-C04B-29F04D63450F}"/>
              </a:ext>
            </a:extLst>
          </p:cNvPr>
          <p:cNvSpPr txBox="1"/>
          <p:nvPr/>
        </p:nvSpPr>
        <p:spPr>
          <a:xfrm>
            <a:off x="8933639" y="5147315"/>
            <a:ext cx="2910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out_Str_Status.Contains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("</a:t>
            </a:r>
            <a:r>
              <a:rPr lang="ko-KR" altLang="en-US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폐업자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“) = True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D5C1CF-3F14-EE03-D463-FD2428C56911}"/>
              </a:ext>
            </a:extLst>
          </p:cNvPr>
          <p:cNvSpPr txBox="1"/>
          <p:nvPr/>
        </p:nvSpPr>
        <p:spPr>
          <a:xfrm>
            <a:off x="8933639" y="5722092"/>
            <a:ext cx="2910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out_Str_Status.Split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(":"c)(1).Substring(0, 10)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52E194-722F-F879-7E2D-0EF6F819B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045" y="4424139"/>
            <a:ext cx="3280006" cy="527929"/>
          </a:xfrm>
          <a:prstGeom prst="rect">
            <a:avLst/>
          </a:prstGeom>
        </p:spPr>
      </p:pic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610CB509-293E-D54F-F2D6-6943A2CA9A94}"/>
              </a:ext>
            </a:extLst>
          </p:cNvPr>
          <p:cNvCxnSpPr/>
          <p:nvPr/>
        </p:nvCxnSpPr>
        <p:spPr>
          <a:xfrm flipV="1">
            <a:off x="8181650" y="4761719"/>
            <a:ext cx="558800" cy="556208"/>
          </a:xfrm>
          <a:prstGeom prst="curvedConnector3">
            <a:avLst/>
          </a:prstGeom>
          <a:ln w="28575">
            <a:solidFill>
              <a:srgbClr val="9494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055CC90-FC4A-2ED8-1FEF-81A203FFD9BB}"/>
              </a:ext>
            </a:extLst>
          </p:cNvPr>
          <p:cNvSpPr txBox="1"/>
          <p:nvPr/>
        </p:nvSpPr>
        <p:spPr>
          <a:xfrm>
            <a:off x="1148492" y="2794072"/>
            <a:ext cx="32003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(1)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사업자등록상태조회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.xlsx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 들어갈 데이터 추출</a:t>
            </a:r>
            <a:endParaRPr lang="ko-KR" altLang="en-US" sz="12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C022D52-1A62-FBEB-C3D9-7CEC300DA713}"/>
              </a:ext>
            </a:extLst>
          </p:cNvPr>
          <p:cNvCxnSpPr>
            <a:cxnSpLocks/>
          </p:cNvCxnSpPr>
          <p:nvPr/>
        </p:nvCxnSpPr>
        <p:spPr>
          <a:xfrm>
            <a:off x="1247140" y="3155960"/>
            <a:ext cx="0" cy="103123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13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B8BE7E4E-31D5-0D07-A655-A04DF9AE8502}"/>
              </a:ext>
            </a:extLst>
          </p:cNvPr>
          <p:cNvSpPr/>
          <p:nvPr/>
        </p:nvSpPr>
        <p:spPr>
          <a:xfrm rot="16200000">
            <a:off x="3762447" y="1331629"/>
            <a:ext cx="2135841" cy="4804253"/>
          </a:xfrm>
          <a:prstGeom prst="triangle">
            <a:avLst>
              <a:gd name="adj" fmla="val 67145"/>
            </a:avLst>
          </a:prstGeom>
          <a:solidFill>
            <a:srgbClr val="76717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48034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83202482-6153-C1A3-E9E4-E1B8058D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0"/>
            <a:ext cx="904269" cy="4493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5319BE-21B4-9332-64F4-035F5A7C6432}"/>
              </a:ext>
            </a:extLst>
          </p:cNvPr>
          <p:cNvSpPr/>
          <p:nvPr/>
        </p:nvSpPr>
        <p:spPr>
          <a:xfrm rot="1944388">
            <a:off x="-380400" y="5514470"/>
            <a:ext cx="1116013" cy="1132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CFC4-5D66-C0C3-F328-CBE3C0E02507}"/>
              </a:ext>
            </a:extLst>
          </p:cNvPr>
          <p:cNvSpPr/>
          <p:nvPr/>
        </p:nvSpPr>
        <p:spPr>
          <a:xfrm rot="1944388">
            <a:off x="-252668" y="4521287"/>
            <a:ext cx="735444" cy="7644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F9A4A-975B-8ACF-8061-EA26EB5B8BA4}"/>
              </a:ext>
            </a:extLst>
          </p:cNvPr>
          <p:cNvSpPr txBox="1"/>
          <p:nvPr/>
        </p:nvSpPr>
        <p:spPr>
          <a:xfrm>
            <a:off x="706682" y="1800173"/>
            <a:ext cx="4865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구현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STEP4_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데이터테이블 추출</a:t>
            </a:r>
            <a:endParaRPr lang="ko-KR" altLang="en-US" sz="20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18349F-E2C9-7EEB-BE04-05679CA84D3B}"/>
              </a:ext>
            </a:extLst>
          </p:cNvPr>
          <p:cNvGrpSpPr/>
          <p:nvPr/>
        </p:nvGrpSpPr>
        <p:grpSpPr>
          <a:xfrm>
            <a:off x="524041" y="333954"/>
            <a:ext cx="4676300" cy="1466219"/>
            <a:chOff x="524041" y="333954"/>
            <a:chExt cx="4676300" cy="14662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6FB065-F535-B27D-3AAB-26BFBC518F7C}"/>
                </a:ext>
              </a:extLst>
            </p:cNvPr>
            <p:cNvSpPr/>
            <p:nvPr/>
          </p:nvSpPr>
          <p:spPr>
            <a:xfrm>
              <a:off x="4545688" y="1118349"/>
              <a:ext cx="654653" cy="68182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08847F-A920-ED50-BB62-03C147AE51BC}"/>
                </a:ext>
              </a:extLst>
            </p:cNvPr>
            <p:cNvSpPr txBox="1">
              <a:spLocks/>
            </p:cNvSpPr>
            <p:nvPr/>
          </p:nvSpPr>
          <p:spPr>
            <a:xfrm>
              <a:off x="524041" y="333954"/>
              <a:ext cx="4480657" cy="1279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48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수행방법</a:t>
              </a:r>
              <a:endParaRPr lang="en-US" altLang="ko-KR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r">
                <a:lnSpc>
                  <a:spcPct val="110000"/>
                </a:lnSpc>
              </a:pPr>
              <a:r>
                <a:rPr lang="en-US" altLang="ko-KR" sz="2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 UiPath </a:t>
              </a:r>
              <a:r>
                <a:rPr lang="en-US" altLang="ko-KR" sz="2400" dirty="0" err="1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Process</a:t>
              </a:r>
              <a:r>
                <a:rPr lang="en-US" altLang="ko-KR" sz="2400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d</a:t>
              </a:r>
              <a:endPara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4CB4130-D955-3493-BCFC-F5F51B471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3"/>
          <a:stretch/>
        </p:blipFill>
        <p:spPr>
          <a:xfrm>
            <a:off x="1474189" y="2961819"/>
            <a:ext cx="3270532" cy="2461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35C48-3D5B-D98F-7C85-1B218B9B1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0" r="17941" b="37043"/>
          <a:stretch/>
        </p:blipFill>
        <p:spPr>
          <a:xfrm>
            <a:off x="3092175" y="3854804"/>
            <a:ext cx="3561677" cy="437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8FCEF2-72E4-B15C-2ADD-F75B0AD0CE09}"/>
              </a:ext>
            </a:extLst>
          </p:cNvPr>
          <p:cNvSpPr txBox="1"/>
          <p:nvPr/>
        </p:nvSpPr>
        <p:spPr>
          <a:xfrm>
            <a:off x="1467042" y="2625202"/>
            <a:ext cx="29108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(2)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폐업자명단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.xlsx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 들어갈 데이터 추출</a:t>
            </a:r>
            <a:endParaRPr lang="ko-KR" altLang="en-US" sz="1200" dirty="0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22C0D376-9600-B7AA-BC3A-4FDA905BAE9C}"/>
              </a:ext>
            </a:extLst>
          </p:cNvPr>
          <p:cNvSpPr/>
          <p:nvPr/>
        </p:nvSpPr>
        <p:spPr>
          <a:xfrm>
            <a:off x="3057340" y="3800096"/>
            <a:ext cx="104230" cy="109415"/>
          </a:xfrm>
          <a:prstGeom prst="star5">
            <a:avLst>
              <a:gd name="adj" fmla="val 23118"/>
              <a:gd name="hf" fmla="val 105146"/>
              <a:gd name="vf" fmla="val 11055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02213D-15F4-A208-1144-D06ADA8B7E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24" t="5276" r="3825" b="4281"/>
          <a:stretch/>
        </p:blipFill>
        <p:spPr>
          <a:xfrm>
            <a:off x="6865632" y="2665842"/>
            <a:ext cx="3463850" cy="21358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39A292-768A-10AB-2F10-77270B255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057" y="4507498"/>
            <a:ext cx="3658548" cy="160164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655B35-CFDE-5481-6FE5-BB09B08BAA23}"/>
              </a:ext>
            </a:extLst>
          </p:cNvPr>
          <p:cNvCxnSpPr>
            <a:cxnSpLocks/>
          </p:cNvCxnSpPr>
          <p:nvPr/>
        </p:nvCxnSpPr>
        <p:spPr>
          <a:xfrm>
            <a:off x="1562100" y="3032381"/>
            <a:ext cx="0" cy="109765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1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6FAC0AC8-78C3-5CC9-3F99-A86EEB428183}"/>
              </a:ext>
            </a:extLst>
          </p:cNvPr>
          <p:cNvSpPr/>
          <p:nvPr/>
        </p:nvSpPr>
        <p:spPr>
          <a:xfrm rot="16200000">
            <a:off x="4107261" y="631559"/>
            <a:ext cx="2298178" cy="4480658"/>
          </a:xfrm>
          <a:prstGeom prst="triangle">
            <a:avLst>
              <a:gd name="adj" fmla="val 39500"/>
            </a:avLst>
          </a:prstGeom>
          <a:solidFill>
            <a:srgbClr val="76717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CF5A3E0D-C92E-EBC4-9E97-0DDDE55D9DDB}"/>
              </a:ext>
            </a:extLst>
          </p:cNvPr>
          <p:cNvSpPr/>
          <p:nvPr/>
        </p:nvSpPr>
        <p:spPr>
          <a:xfrm rot="16200000">
            <a:off x="3706725" y="2818967"/>
            <a:ext cx="2560966" cy="4964988"/>
          </a:xfrm>
          <a:prstGeom prst="triangle">
            <a:avLst>
              <a:gd name="adj" fmla="val 100000"/>
            </a:avLst>
          </a:prstGeom>
          <a:solidFill>
            <a:srgbClr val="76717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83202482-6153-C1A3-E9E4-E1B8058D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1"/>
            <a:ext cx="904269" cy="4493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5319BE-21B4-9332-64F4-035F5A7C6432}"/>
              </a:ext>
            </a:extLst>
          </p:cNvPr>
          <p:cNvSpPr/>
          <p:nvPr/>
        </p:nvSpPr>
        <p:spPr>
          <a:xfrm rot="1944388">
            <a:off x="-394548" y="5514470"/>
            <a:ext cx="1116013" cy="1132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CFC4-5D66-C0C3-F328-CBE3C0E02507}"/>
              </a:ext>
            </a:extLst>
          </p:cNvPr>
          <p:cNvSpPr/>
          <p:nvPr/>
        </p:nvSpPr>
        <p:spPr>
          <a:xfrm rot="1944388">
            <a:off x="-274728" y="5112958"/>
            <a:ext cx="735444" cy="7644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82433-FEE0-2FAA-9503-D0934A2E3639}"/>
              </a:ext>
            </a:extLst>
          </p:cNvPr>
          <p:cNvSpPr txBox="1"/>
          <p:nvPr/>
        </p:nvSpPr>
        <p:spPr>
          <a:xfrm>
            <a:off x="706682" y="1800173"/>
            <a:ext cx="4865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구현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STEP5_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엑셀 쓰기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D9F445-A99E-D3C9-E616-4FA1B4E4BC2F}"/>
              </a:ext>
            </a:extLst>
          </p:cNvPr>
          <p:cNvGrpSpPr/>
          <p:nvPr/>
        </p:nvGrpSpPr>
        <p:grpSpPr>
          <a:xfrm>
            <a:off x="524041" y="333954"/>
            <a:ext cx="4676300" cy="1466219"/>
            <a:chOff x="524041" y="333954"/>
            <a:chExt cx="4676300" cy="14662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CDF547-F234-DD42-39A9-B118D0AECFF2}"/>
                </a:ext>
              </a:extLst>
            </p:cNvPr>
            <p:cNvSpPr/>
            <p:nvPr/>
          </p:nvSpPr>
          <p:spPr>
            <a:xfrm>
              <a:off x="4545688" y="1118349"/>
              <a:ext cx="654653" cy="68182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0F1022-F767-E869-CEF8-14AC074EEDEB}"/>
                </a:ext>
              </a:extLst>
            </p:cNvPr>
            <p:cNvSpPr txBox="1">
              <a:spLocks/>
            </p:cNvSpPr>
            <p:nvPr/>
          </p:nvSpPr>
          <p:spPr>
            <a:xfrm>
              <a:off x="524041" y="333954"/>
              <a:ext cx="4480657" cy="1279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48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수행방법</a:t>
              </a:r>
              <a:endParaRPr lang="en-US" altLang="ko-KR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r">
                <a:lnSpc>
                  <a:spcPct val="110000"/>
                </a:lnSpc>
              </a:pPr>
              <a:r>
                <a:rPr lang="en-US" altLang="ko-KR" sz="2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 UiPath </a:t>
              </a:r>
              <a:r>
                <a:rPr lang="en-US" altLang="ko-KR" sz="2400" dirty="0" err="1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Process</a:t>
              </a:r>
              <a:r>
                <a:rPr lang="en-US" altLang="ko-KR" sz="2400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d</a:t>
              </a:r>
              <a:endPara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25B31D-10BC-FA83-1E13-9F036236F789}"/>
              </a:ext>
            </a:extLst>
          </p:cNvPr>
          <p:cNvGrpSpPr/>
          <p:nvPr/>
        </p:nvGrpSpPr>
        <p:grpSpPr>
          <a:xfrm>
            <a:off x="1654573" y="2545749"/>
            <a:ext cx="3244184" cy="3839732"/>
            <a:chOff x="4030377" y="1899920"/>
            <a:chExt cx="3244184" cy="38397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910E0D-F43A-EEB7-E2FD-7782D6571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19" r="2583" b="24202"/>
            <a:stretch/>
          </p:blipFill>
          <p:spPr>
            <a:xfrm>
              <a:off x="4030377" y="1899920"/>
              <a:ext cx="3244184" cy="38397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AADF09-F5C0-4437-234C-95E13D381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505" r="2583"/>
            <a:stretch/>
          </p:blipFill>
          <p:spPr>
            <a:xfrm>
              <a:off x="4030377" y="3375149"/>
              <a:ext cx="3244184" cy="236450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B99DC9D-5E41-3832-5449-289A7BCDE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" t="4704" r="1"/>
          <a:stretch/>
        </p:blipFill>
        <p:spPr>
          <a:xfrm>
            <a:off x="7442724" y="1716893"/>
            <a:ext cx="3319379" cy="25337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D127CAE-2F95-1999-BE9E-9EEEAF87D7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2" t="2509" b="-1"/>
          <a:stretch/>
        </p:blipFill>
        <p:spPr>
          <a:xfrm>
            <a:off x="7439529" y="4153969"/>
            <a:ext cx="3332107" cy="25844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543855D-3A1F-19C4-E29F-D005D17335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1" t="17774" r="2983" b="11449"/>
          <a:stretch/>
        </p:blipFill>
        <p:spPr>
          <a:xfrm>
            <a:off x="3239068" y="3374984"/>
            <a:ext cx="3244184" cy="4623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2A25A6C-7F39-0D6F-25AD-413DBD315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6" t="9744" r="2624" b="14441"/>
          <a:stretch/>
        </p:blipFill>
        <p:spPr>
          <a:xfrm>
            <a:off x="3239067" y="4807952"/>
            <a:ext cx="3319379" cy="441810"/>
          </a:xfrm>
          <a:prstGeom prst="rect">
            <a:avLst/>
          </a:prstGeom>
        </p:spPr>
      </p:pic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1A97C4B7-AF65-90F4-D8F4-7B9662462174}"/>
              </a:ext>
            </a:extLst>
          </p:cNvPr>
          <p:cNvSpPr/>
          <p:nvPr/>
        </p:nvSpPr>
        <p:spPr>
          <a:xfrm>
            <a:off x="3224550" y="3290795"/>
            <a:ext cx="104230" cy="109415"/>
          </a:xfrm>
          <a:prstGeom prst="star5">
            <a:avLst>
              <a:gd name="adj" fmla="val 23118"/>
              <a:gd name="hf" fmla="val 105146"/>
              <a:gd name="vf" fmla="val 11055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별: 꼭짓점 5개 27">
            <a:extLst>
              <a:ext uri="{FF2B5EF4-FFF2-40B4-BE49-F238E27FC236}">
                <a16:creationId xmlns:a16="http://schemas.microsoft.com/office/drawing/2014/main" id="{0B2BC057-3B8D-FF35-189C-534146476420}"/>
              </a:ext>
            </a:extLst>
          </p:cNvPr>
          <p:cNvSpPr/>
          <p:nvPr/>
        </p:nvSpPr>
        <p:spPr>
          <a:xfrm>
            <a:off x="3201419" y="4740798"/>
            <a:ext cx="104230" cy="109415"/>
          </a:xfrm>
          <a:prstGeom prst="star5">
            <a:avLst>
              <a:gd name="adj" fmla="val 23118"/>
              <a:gd name="hf" fmla="val 105146"/>
              <a:gd name="vf" fmla="val 11055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C3F4387-87D0-BD29-68F5-6EB06F5D0F98}"/>
              </a:ext>
            </a:extLst>
          </p:cNvPr>
          <p:cNvCxnSpPr>
            <a:cxnSpLocks/>
          </p:cNvCxnSpPr>
          <p:nvPr/>
        </p:nvCxnSpPr>
        <p:spPr>
          <a:xfrm>
            <a:off x="1758713" y="2545749"/>
            <a:ext cx="0" cy="109089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DBA18CD-BE6A-AE3A-91F0-DBE3E1088E49}"/>
              </a:ext>
            </a:extLst>
          </p:cNvPr>
          <p:cNvCxnSpPr>
            <a:cxnSpLocks/>
          </p:cNvCxnSpPr>
          <p:nvPr/>
        </p:nvCxnSpPr>
        <p:spPr>
          <a:xfrm>
            <a:off x="1758713" y="4006215"/>
            <a:ext cx="0" cy="109918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0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83202482-6153-C1A3-E9E4-E1B8058D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1"/>
            <a:ext cx="904269" cy="4493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5319BE-21B4-9332-64F4-035F5A7C6432}"/>
              </a:ext>
            </a:extLst>
          </p:cNvPr>
          <p:cNvSpPr/>
          <p:nvPr/>
        </p:nvSpPr>
        <p:spPr>
          <a:xfrm rot="1944388">
            <a:off x="-394548" y="5514470"/>
            <a:ext cx="1116013" cy="1132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CFC4-5D66-C0C3-F328-CBE3C0E02507}"/>
              </a:ext>
            </a:extLst>
          </p:cNvPr>
          <p:cNvSpPr/>
          <p:nvPr/>
        </p:nvSpPr>
        <p:spPr>
          <a:xfrm rot="1944388">
            <a:off x="-274728" y="5953698"/>
            <a:ext cx="735444" cy="7644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82433-FEE0-2FAA-9503-D0934A2E3639}"/>
              </a:ext>
            </a:extLst>
          </p:cNvPr>
          <p:cNvSpPr txBox="1"/>
          <p:nvPr/>
        </p:nvSpPr>
        <p:spPr>
          <a:xfrm>
            <a:off x="706682" y="1800173"/>
            <a:ext cx="4865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구현 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STEP6_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이메일 송신</a:t>
            </a: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D9F445-A99E-D3C9-E616-4FA1B4E4BC2F}"/>
              </a:ext>
            </a:extLst>
          </p:cNvPr>
          <p:cNvGrpSpPr/>
          <p:nvPr/>
        </p:nvGrpSpPr>
        <p:grpSpPr>
          <a:xfrm>
            <a:off x="524041" y="333954"/>
            <a:ext cx="4676300" cy="1466219"/>
            <a:chOff x="524041" y="333954"/>
            <a:chExt cx="4676300" cy="14662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CDF547-F234-DD42-39A9-B118D0AECFF2}"/>
                </a:ext>
              </a:extLst>
            </p:cNvPr>
            <p:cNvSpPr/>
            <p:nvPr/>
          </p:nvSpPr>
          <p:spPr>
            <a:xfrm>
              <a:off x="4545688" y="1118349"/>
              <a:ext cx="654653" cy="68182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0F1022-F767-E869-CEF8-14AC074EEDEB}"/>
                </a:ext>
              </a:extLst>
            </p:cNvPr>
            <p:cNvSpPr txBox="1">
              <a:spLocks/>
            </p:cNvSpPr>
            <p:nvPr/>
          </p:nvSpPr>
          <p:spPr>
            <a:xfrm>
              <a:off x="524041" y="333954"/>
              <a:ext cx="4480657" cy="1279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48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수행방법</a:t>
              </a:r>
              <a:endParaRPr lang="en-US" altLang="ko-KR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r">
                <a:lnSpc>
                  <a:spcPct val="110000"/>
                </a:lnSpc>
              </a:pPr>
              <a:r>
                <a:rPr lang="en-US" altLang="ko-KR" sz="2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 UiPath </a:t>
              </a:r>
              <a:r>
                <a:rPr lang="en-US" altLang="ko-KR" sz="2400" dirty="0" err="1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Process</a:t>
              </a:r>
              <a:r>
                <a:rPr lang="en-US" altLang="ko-KR" sz="2400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d</a:t>
              </a:r>
              <a:endPara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F0D330E-60A9-797B-5FE8-6FF5E4D1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9645" r="932"/>
          <a:stretch/>
        </p:blipFill>
        <p:spPr>
          <a:xfrm>
            <a:off x="1160064" y="2782419"/>
            <a:ext cx="3208610" cy="27127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C2A175-8BDE-E41D-1CDC-976AD3E47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954" y="3082405"/>
            <a:ext cx="6687022" cy="222121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E0ACE6-1CD0-653E-B3D1-4784A5E5EAC0}"/>
              </a:ext>
            </a:extLst>
          </p:cNvPr>
          <p:cNvCxnSpPr>
            <a:cxnSpLocks/>
          </p:cNvCxnSpPr>
          <p:nvPr/>
        </p:nvCxnSpPr>
        <p:spPr>
          <a:xfrm>
            <a:off x="4607057" y="4333875"/>
            <a:ext cx="593284" cy="0"/>
          </a:xfrm>
          <a:prstGeom prst="straightConnector1">
            <a:avLst/>
          </a:prstGeom>
          <a:ln w="57150">
            <a:solidFill>
              <a:srgbClr val="9494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67D340-532C-A4E1-98E5-73C165099E36}"/>
              </a:ext>
            </a:extLst>
          </p:cNvPr>
          <p:cNvSpPr txBox="1"/>
          <p:nvPr/>
        </p:nvSpPr>
        <p:spPr>
          <a:xfrm>
            <a:off x="5200341" y="2651614"/>
            <a:ext cx="2910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이메일 전송 결과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528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2C03A0-0E27-C459-C909-1D3DD77BF5AE}"/>
              </a:ext>
            </a:extLst>
          </p:cNvPr>
          <p:cNvSpPr/>
          <p:nvPr/>
        </p:nvSpPr>
        <p:spPr>
          <a:xfrm>
            <a:off x="4769806" y="1212348"/>
            <a:ext cx="654653" cy="6818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8CBAF-0590-F7B9-4201-830E192CDA14}"/>
              </a:ext>
            </a:extLst>
          </p:cNvPr>
          <p:cNvSpPr txBox="1">
            <a:spLocks/>
          </p:cNvSpPr>
          <p:nvPr/>
        </p:nvSpPr>
        <p:spPr>
          <a:xfrm>
            <a:off x="748159" y="427953"/>
            <a:ext cx="4480657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수행방법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Error and Exception </a:t>
            </a:r>
            <a:r>
              <a:rPr lang="en-US" altLang="ko-KR" sz="24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Handling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93EF-CBD8-3201-A54F-CDFDB805A6B5}"/>
              </a:ext>
            </a:extLst>
          </p:cNvPr>
          <p:cNvSpPr txBox="1"/>
          <p:nvPr/>
        </p:nvSpPr>
        <p:spPr>
          <a:xfrm>
            <a:off x="823859" y="2115844"/>
            <a:ext cx="2254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3)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에러 및 예외 처리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44DEAD-60DF-EFBC-4D78-78D13E407403}"/>
              </a:ext>
            </a:extLst>
          </p:cNvPr>
          <p:cNvSpPr/>
          <p:nvPr/>
        </p:nvSpPr>
        <p:spPr>
          <a:xfrm>
            <a:off x="924560" y="2702560"/>
            <a:ext cx="3332480" cy="39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E99124-1498-296E-FC2E-B5D239BA9FD2}"/>
              </a:ext>
            </a:extLst>
          </p:cNvPr>
          <p:cNvSpPr/>
          <p:nvPr/>
        </p:nvSpPr>
        <p:spPr>
          <a:xfrm>
            <a:off x="4450082" y="2702560"/>
            <a:ext cx="3332480" cy="39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D9CE45-80D8-7781-D9E3-58C359C8ABA2}"/>
              </a:ext>
            </a:extLst>
          </p:cNvPr>
          <p:cNvSpPr/>
          <p:nvPr/>
        </p:nvSpPr>
        <p:spPr>
          <a:xfrm>
            <a:off x="7975604" y="2702560"/>
            <a:ext cx="3332480" cy="39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E0FD1D42-32A4-5D32-B4F2-5C3422A7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973" y="2907678"/>
            <a:ext cx="578257" cy="521322"/>
          </a:xfrm>
          <a:prstGeom prst="rect">
            <a:avLst/>
          </a:prstGeom>
        </p:spPr>
      </p:pic>
      <p:pic>
        <p:nvPicPr>
          <p:cNvPr id="11" name="그래픽 10" descr="브라우저 창 단색으로 채워진">
            <a:extLst>
              <a:ext uri="{FF2B5EF4-FFF2-40B4-BE49-F238E27FC236}">
                <a16:creationId xmlns:a16="http://schemas.microsoft.com/office/drawing/2014/main" id="{B7969248-C8E7-E282-C6E9-11CFEDABB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6610" y="2870900"/>
            <a:ext cx="609981" cy="558100"/>
          </a:xfrm>
          <a:prstGeom prst="rect">
            <a:avLst/>
          </a:prstGeom>
        </p:spPr>
      </p:pic>
      <p:pic>
        <p:nvPicPr>
          <p:cNvPr id="13" name="그래픽 12" descr="닫기 단색으로 채워진">
            <a:extLst>
              <a:ext uri="{FF2B5EF4-FFF2-40B4-BE49-F238E27FC236}">
                <a16:creationId xmlns:a16="http://schemas.microsoft.com/office/drawing/2014/main" id="{8DEE2F3E-AE37-EED0-AFF8-BB1171D5E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9675" y="3008320"/>
            <a:ext cx="546515" cy="546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BFCA2E-DA39-70B7-10F7-63B1C49BC5AD}"/>
              </a:ext>
            </a:extLst>
          </p:cNvPr>
          <p:cNvSpPr txBox="1"/>
          <p:nvPr/>
        </p:nvSpPr>
        <p:spPr>
          <a:xfrm>
            <a:off x="1798321" y="3429144"/>
            <a:ext cx="1686559" cy="37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Element Exists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84618-1010-D4CD-F0E0-F7284368A1E2}"/>
              </a:ext>
            </a:extLst>
          </p:cNvPr>
          <p:cNvSpPr txBox="1"/>
          <p:nvPr/>
        </p:nvSpPr>
        <p:spPr>
          <a:xfrm>
            <a:off x="5275422" y="3447656"/>
            <a:ext cx="1737358" cy="37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Click Stimulate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D1B84-210C-5C27-3DC5-A1F3D71F50DF}"/>
              </a:ext>
            </a:extLst>
          </p:cNvPr>
          <p:cNvSpPr txBox="1"/>
          <p:nvPr/>
        </p:nvSpPr>
        <p:spPr>
          <a:xfrm>
            <a:off x="8929453" y="3466645"/>
            <a:ext cx="1506058" cy="37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Log Message</a:t>
            </a:r>
          </a:p>
        </p:txBody>
      </p:sp>
      <p:pic>
        <p:nvPicPr>
          <p:cNvPr id="17" name="그래픽 16" descr="브라우저 창 단색으로 채워진">
            <a:extLst>
              <a:ext uri="{FF2B5EF4-FFF2-40B4-BE49-F238E27FC236}">
                <a16:creationId xmlns:a16="http://schemas.microsoft.com/office/drawing/2014/main" id="{A75801B4-B694-8A47-447C-093DF4752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6610" y="4650473"/>
            <a:ext cx="609981" cy="558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940859-C33C-C25F-83D7-B627164D6218}"/>
              </a:ext>
            </a:extLst>
          </p:cNvPr>
          <p:cNvSpPr txBox="1"/>
          <p:nvPr/>
        </p:nvSpPr>
        <p:spPr>
          <a:xfrm>
            <a:off x="1590041" y="5259925"/>
            <a:ext cx="2103119" cy="37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Maximize Window</a:t>
            </a:r>
          </a:p>
        </p:txBody>
      </p:sp>
      <p:pic>
        <p:nvPicPr>
          <p:cNvPr id="23" name="그래픽 22" descr="닫기 단색으로 채워진">
            <a:extLst>
              <a:ext uri="{FF2B5EF4-FFF2-40B4-BE49-F238E27FC236}">
                <a16:creationId xmlns:a16="http://schemas.microsoft.com/office/drawing/2014/main" id="{409A2132-9A80-0501-F798-4E79A7F3A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0102" y="4750084"/>
            <a:ext cx="504760" cy="5047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FB6EDA-E3B6-FD3B-1AB3-8725150EBAE1}"/>
              </a:ext>
            </a:extLst>
          </p:cNvPr>
          <p:cNvSpPr txBox="1"/>
          <p:nvPr/>
        </p:nvSpPr>
        <p:spPr>
          <a:xfrm>
            <a:off x="9275410" y="5337698"/>
            <a:ext cx="814145" cy="37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Delay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5A47F-FE0A-18ED-6113-BA7539BD1506}"/>
              </a:ext>
            </a:extLst>
          </p:cNvPr>
          <p:cNvSpPr txBox="1"/>
          <p:nvPr/>
        </p:nvSpPr>
        <p:spPr>
          <a:xfrm>
            <a:off x="1313857" y="3782661"/>
            <a:ext cx="2655487" cy="54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사용하고자 하는 버튼의 존재 여부를 미리 확인하고</a:t>
            </a:r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조건에 따라 오류 해결</a:t>
            </a:r>
            <a:endParaRPr lang="en-US" altLang="ko-KR" sz="14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F10E73-CE5F-99A6-B795-CD59BD001B22}"/>
              </a:ext>
            </a:extLst>
          </p:cNvPr>
          <p:cNvSpPr txBox="1"/>
          <p:nvPr/>
        </p:nvSpPr>
        <p:spPr>
          <a:xfrm>
            <a:off x="1313857" y="5561944"/>
            <a:ext cx="2655487" cy="54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브라우저 창의 크기로 인해 클릭 혹은 입력 오류를 방지</a:t>
            </a:r>
            <a:endParaRPr lang="en-US" altLang="ko-KR" sz="14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756913-8880-931C-4BDB-55168E36389C}"/>
              </a:ext>
            </a:extLst>
          </p:cNvPr>
          <p:cNvSpPr txBox="1"/>
          <p:nvPr/>
        </p:nvSpPr>
        <p:spPr>
          <a:xfrm>
            <a:off x="4848702" y="3798293"/>
            <a:ext cx="2590799" cy="784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팝업창</a:t>
            </a: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등에 가려져 있을 때에도 입력 가능하도록 함</a:t>
            </a:r>
            <a:endParaRPr lang="en-US" altLang="ko-KR" sz="14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‘</a:t>
            </a: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빈 필드</a:t>
            </a:r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‘, ‘</a:t>
            </a: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입력 전 클릭</a:t>
            </a:r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’ </a:t>
            </a: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활성화</a:t>
            </a:r>
            <a:endParaRPr lang="en-US" altLang="ko-KR" sz="14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B65431-48B6-A79C-C7B0-715EE114EDDB}"/>
              </a:ext>
            </a:extLst>
          </p:cNvPr>
          <p:cNvSpPr txBox="1"/>
          <p:nvPr/>
        </p:nvSpPr>
        <p:spPr>
          <a:xfrm>
            <a:off x="8439493" y="3846452"/>
            <a:ext cx="2485979" cy="54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프로세스 과정이 알맞게 진행되었고</a:t>
            </a:r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어디까지 실행되었는지 확인</a:t>
            </a:r>
            <a:endParaRPr lang="en-US" altLang="ko-KR" sz="14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2D5480-9964-F5CD-7966-E949FBCDD691}"/>
              </a:ext>
            </a:extLst>
          </p:cNvPr>
          <p:cNvSpPr txBox="1"/>
          <p:nvPr/>
        </p:nvSpPr>
        <p:spPr>
          <a:xfrm>
            <a:off x="8375061" y="5663544"/>
            <a:ext cx="2614842" cy="54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페이지 이동시에 딜레이를 걸어 오류 방지</a:t>
            </a:r>
            <a:endParaRPr lang="en-US" altLang="ko-KR" sz="14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0" name="그래픽 29" descr="커서 단색으로 채워진">
            <a:extLst>
              <a:ext uri="{FF2B5EF4-FFF2-40B4-BE49-F238E27FC236}">
                <a16:creationId xmlns:a16="http://schemas.microsoft.com/office/drawing/2014/main" id="{5AFFA04B-6DC1-759A-1F7F-FD4B248AA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973" y="4788286"/>
            <a:ext cx="578257" cy="5213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77F5DD-0BCD-4D20-F32A-FF8755A9F9F2}"/>
              </a:ext>
            </a:extLst>
          </p:cNvPr>
          <p:cNvSpPr txBox="1"/>
          <p:nvPr/>
        </p:nvSpPr>
        <p:spPr>
          <a:xfrm>
            <a:off x="5618388" y="5318104"/>
            <a:ext cx="1051426" cy="37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4CD43-2593-5DAD-F280-8B0EF4095A3B}"/>
              </a:ext>
            </a:extLst>
          </p:cNvPr>
          <p:cNvSpPr txBox="1"/>
          <p:nvPr/>
        </p:nvSpPr>
        <p:spPr>
          <a:xfrm>
            <a:off x="4816358" y="5675290"/>
            <a:ext cx="2655487" cy="54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오류발생시 </a:t>
            </a:r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Selector</a:t>
            </a: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편집기 확인</a:t>
            </a:r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유효성 검사를 통해 누락된 값 추가</a:t>
            </a:r>
            <a:endParaRPr lang="en-US" altLang="ko-KR" sz="14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45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B2F0E9E-1E0B-20AE-3840-78AB09024272}"/>
              </a:ext>
            </a:extLst>
          </p:cNvPr>
          <p:cNvSpPr>
            <a:spLocks/>
          </p:cNvSpPr>
          <p:nvPr/>
        </p:nvSpPr>
        <p:spPr>
          <a:xfrm>
            <a:off x="0" y="-10510"/>
            <a:ext cx="12192000" cy="68685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B73BFF-387C-1F04-1065-539AED7D2C0D}"/>
              </a:ext>
            </a:extLst>
          </p:cNvPr>
          <p:cNvGrpSpPr/>
          <p:nvPr/>
        </p:nvGrpSpPr>
        <p:grpSpPr>
          <a:xfrm>
            <a:off x="2946401" y="1776430"/>
            <a:ext cx="7171767" cy="3284123"/>
            <a:chOff x="4324922" y="1666085"/>
            <a:chExt cx="3923019" cy="32841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E54660-BACA-6CDE-FE3B-82B578B3A3E2}"/>
                </a:ext>
              </a:extLst>
            </p:cNvPr>
            <p:cNvSpPr/>
            <p:nvPr/>
          </p:nvSpPr>
          <p:spPr>
            <a:xfrm>
              <a:off x="5896751" y="1666085"/>
              <a:ext cx="2351190" cy="328412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8724B9-D250-B9DC-741A-D686F6F911E0}"/>
                </a:ext>
              </a:extLst>
            </p:cNvPr>
            <p:cNvSpPr txBox="1"/>
            <p:nvPr/>
          </p:nvSpPr>
          <p:spPr>
            <a:xfrm>
              <a:off x="4324922" y="2159626"/>
              <a:ext cx="3662464" cy="22970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5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03. </a:t>
              </a:r>
              <a:r>
                <a:rPr lang="ko-KR" altLang="en-US" sz="5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수행 결과</a:t>
              </a:r>
              <a:endParaRPr lang="en-US" altLang="ko-KR" sz="5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								</a:t>
              </a:r>
              <a:r>
                <a:rPr lang="en-US" altLang="ko-KR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- </a:t>
              </a:r>
              <a:r>
                <a:rPr lang="ko-KR" altLang="en-US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결과 파일</a:t>
              </a:r>
              <a:endParaRPr lang="en-US" altLang="ko-KR" sz="2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								- </a:t>
              </a:r>
              <a:r>
                <a:rPr lang="ko-KR" altLang="en-US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시연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42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A6D66687-71F7-05E2-3C27-A7D1CF9966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50924" y="0"/>
            <a:ext cx="2534997" cy="6858000"/>
          </a:xfrm>
          <a:prstGeom prst="parallelogram">
            <a:avLst>
              <a:gd name="adj" fmla="val 569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C8CB2B-7541-6A43-5A39-0F0602A3B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0159" y="0"/>
            <a:ext cx="3545841" cy="6858000"/>
            <a:chOff x="0" y="0"/>
            <a:chExt cx="3545841" cy="6858000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605665E8-B7D3-8FBC-E946-F8F1783D64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 flipH="1">
              <a:off x="2133601" y="0"/>
              <a:ext cx="1412240" cy="68580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493EAC-6BF9-0234-9FA4-A3A9B51E9B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 flipH="1">
              <a:off x="0" y="0"/>
              <a:ext cx="21336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21A57E1E-FA90-F807-B3A2-78BD8E1E50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74240" y="4541520"/>
            <a:ext cx="3820160" cy="2316480"/>
          </a:xfrm>
          <a:prstGeom prst="triangle">
            <a:avLst>
              <a:gd name="adj" fmla="val 1249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7609F12-88E8-6EF7-C417-5CC668065C21}"/>
              </a:ext>
            </a:extLst>
          </p:cNvPr>
          <p:cNvGrpSpPr/>
          <p:nvPr/>
        </p:nvGrpSpPr>
        <p:grpSpPr>
          <a:xfrm>
            <a:off x="9559338" y="-281142"/>
            <a:ext cx="2660632" cy="1557141"/>
            <a:chOff x="8035338" y="-281142"/>
            <a:chExt cx="2660632" cy="155714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377E9CF-61AF-D84E-A2D5-D6D5AB57FFA8}"/>
                </a:ext>
              </a:extLst>
            </p:cNvPr>
            <p:cNvSpPr/>
            <p:nvPr/>
          </p:nvSpPr>
          <p:spPr>
            <a:xfrm rot="18833621">
              <a:off x="8029624" y="-275428"/>
              <a:ext cx="1409940" cy="13985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28EFA0-BDD1-E3B9-EE9E-E332A821E75B}"/>
                </a:ext>
              </a:extLst>
            </p:cNvPr>
            <p:cNvSpPr/>
            <p:nvPr/>
          </p:nvSpPr>
          <p:spPr>
            <a:xfrm rot="18833621">
              <a:off x="9291631" y="-128340"/>
              <a:ext cx="1391300" cy="1417378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02AE8C-60FB-AADD-8F79-8E3FED985AEA}"/>
              </a:ext>
            </a:extLst>
          </p:cNvPr>
          <p:cNvSpPr/>
          <p:nvPr/>
        </p:nvSpPr>
        <p:spPr>
          <a:xfrm rot="18833621">
            <a:off x="9908820" y="6444621"/>
            <a:ext cx="1264512" cy="13143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CCCBE6B-920E-ED60-0BDE-C155736272F6}"/>
              </a:ext>
            </a:extLst>
          </p:cNvPr>
          <p:cNvGrpSpPr/>
          <p:nvPr/>
        </p:nvGrpSpPr>
        <p:grpSpPr>
          <a:xfrm>
            <a:off x="4391290" y="402365"/>
            <a:ext cx="1666243" cy="887507"/>
            <a:chOff x="5150423" y="1666085"/>
            <a:chExt cx="3097518" cy="1775013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64F3EF5-A4E9-F41E-E46D-E2DFBFD05C1F}"/>
                </a:ext>
              </a:extLst>
            </p:cNvPr>
            <p:cNvSpPr/>
            <p:nvPr/>
          </p:nvSpPr>
          <p:spPr>
            <a:xfrm>
              <a:off x="5896751" y="1666085"/>
              <a:ext cx="2351190" cy="1775013"/>
            </a:xfrm>
            <a:prstGeom prst="rect">
              <a:avLst/>
            </a:prstGeom>
            <a:grp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AABFC2-4B83-4A55-2FAB-6909CF125D1F}"/>
                </a:ext>
              </a:extLst>
            </p:cNvPr>
            <p:cNvSpPr txBox="1"/>
            <p:nvPr/>
          </p:nvSpPr>
          <p:spPr>
            <a:xfrm>
              <a:off x="5150423" y="1968815"/>
              <a:ext cx="2625335" cy="11695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INDEX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01AC09C-9B65-BDDC-4DBB-4D37939B5AFF}"/>
              </a:ext>
            </a:extLst>
          </p:cNvPr>
          <p:cNvGrpSpPr/>
          <p:nvPr/>
        </p:nvGrpSpPr>
        <p:grpSpPr>
          <a:xfrm>
            <a:off x="6677704" y="1421952"/>
            <a:ext cx="2664817" cy="939404"/>
            <a:chOff x="4582520" y="995232"/>
            <a:chExt cx="2664817" cy="939404"/>
          </a:xfrm>
        </p:grpSpPr>
        <p:pic>
          <p:nvPicPr>
            <p:cNvPr id="29" name="그래픽 28" descr="배지 1 단색으로 채워진">
              <a:extLst>
                <a:ext uri="{FF2B5EF4-FFF2-40B4-BE49-F238E27FC236}">
                  <a16:creationId xmlns:a16="http://schemas.microsoft.com/office/drawing/2014/main" id="{567E73BC-3EA2-DC0B-CF2F-ED849C045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20" y="1048260"/>
              <a:ext cx="294055" cy="29405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5DB9E2-9A48-B3FC-CDE7-60CEEA87F23F}"/>
                </a:ext>
              </a:extLst>
            </p:cNvPr>
            <p:cNvSpPr txBox="1"/>
            <p:nvPr/>
          </p:nvSpPr>
          <p:spPr>
            <a:xfrm>
              <a:off x="4876575" y="995232"/>
              <a:ext cx="1776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개요</a:t>
              </a:r>
              <a:endPara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344300-A4B3-2BF7-17DA-08C11FE7BA75}"/>
                </a:ext>
              </a:extLst>
            </p:cNvPr>
            <p:cNvSpPr txBox="1"/>
            <p:nvPr/>
          </p:nvSpPr>
          <p:spPr>
            <a:xfrm>
              <a:off x="4970912" y="1349861"/>
              <a:ext cx="2276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프로젝트 개요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프로젝트 구조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CADA00C-A5A3-5ECE-1805-87BAA39CE1C7}"/>
              </a:ext>
            </a:extLst>
          </p:cNvPr>
          <p:cNvGrpSpPr/>
          <p:nvPr/>
        </p:nvGrpSpPr>
        <p:grpSpPr>
          <a:xfrm>
            <a:off x="6677704" y="2508949"/>
            <a:ext cx="3098887" cy="1679282"/>
            <a:chOff x="4582520" y="2182757"/>
            <a:chExt cx="3098887" cy="1679282"/>
          </a:xfrm>
        </p:grpSpPr>
        <p:pic>
          <p:nvPicPr>
            <p:cNvPr id="23" name="그래픽 22" descr="배지 단색으로 채워진">
              <a:extLst>
                <a:ext uri="{FF2B5EF4-FFF2-40B4-BE49-F238E27FC236}">
                  <a16:creationId xmlns:a16="http://schemas.microsoft.com/office/drawing/2014/main" id="{D61D4A62-A323-6825-0B64-F6528304E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82520" y="2235785"/>
              <a:ext cx="294055" cy="29405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84D69E-0B85-672D-915E-DC1BE0ED879B}"/>
                </a:ext>
              </a:extLst>
            </p:cNvPr>
            <p:cNvSpPr txBox="1"/>
            <p:nvPr/>
          </p:nvSpPr>
          <p:spPr>
            <a:xfrm>
              <a:off x="4876575" y="2182757"/>
              <a:ext cx="2804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수행절차 및 방법</a:t>
              </a:r>
              <a:endPara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B245F3-EDC5-1E68-BE8F-6FCD45C12FA9}"/>
                </a:ext>
              </a:extLst>
            </p:cNvPr>
            <p:cNvSpPr txBox="1"/>
            <p:nvPr/>
          </p:nvSpPr>
          <p:spPr>
            <a:xfrm>
              <a:off x="4970912" y="2538600"/>
              <a:ext cx="22764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프로젝트 수행절차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프로젝트 수행방법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1) 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로직 구상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2) 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로직 구현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3) 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에러 및 예외처리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546644E-EC0C-BB10-919E-E77305606539}"/>
              </a:ext>
            </a:extLst>
          </p:cNvPr>
          <p:cNvGrpSpPr/>
          <p:nvPr/>
        </p:nvGrpSpPr>
        <p:grpSpPr>
          <a:xfrm>
            <a:off x="6677704" y="4335824"/>
            <a:ext cx="3098887" cy="998124"/>
            <a:chOff x="4582520" y="3974481"/>
            <a:chExt cx="3098887" cy="998124"/>
          </a:xfrm>
        </p:grpSpPr>
        <p:pic>
          <p:nvPicPr>
            <p:cNvPr id="27" name="그래픽 26" descr="배지 3 단색으로 채워진">
              <a:extLst>
                <a:ext uri="{FF2B5EF4-FFF2-40B4-BE49-F238E27FC236}">
                  <a16:creationId xmlns:a16="http://schemas.microsoft.com/office/drawing/2014/main" id="{032BBC8E-E5EA-EFFB-A2E2-4C93D60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82520" y="4027509"/>
              <a:ext cx="294055" cy="29405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3D3606-DC55-2BAF-7185-94C7C471E89F}"/>
                </a:ext>
              </a:extLst>
            </p:cNvPr>
            <p:cNvSpPr txBox="1"/>
            <p:nvPr/>
          </p:nvSpPr>
          <p:spPr>
            <a:xfrm>
              <a:off x="4876575" y="3974481"/>
              <a:ext cx="2804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수행 결과</a:t>
              </a:r>
              <a:endPara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DF8DD3-733B-6F26-7F9C-EADF34BD7DE5}"/>
                </a:ext>
              </a:extLst>
            </p:cNvPr>
            <p:cNvSpPr txBox="1"/>
            <p:nvPr/>
          </p:nvSpPr>
          <p:spPr>
            <a:xfrm>
              <a:off x="4970912" y="4387830"/>
              <a:ext cx="2276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프로젝트 결과 파일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프로젝트 시연 영상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D5628B-00AE-0A0E-14D3-37E4D5440BBD}"/>
              </a:ext>
            </a:extLst>
          </p:cNvPr>
          <p:cNvGrpSpPr/>
          <p:nvPr/>
        </p:nvGrpSpPr>
        <p:grpSpPr>
          <a:xfrm>
            <a:off x="6677704" y="5481542"/>
            <a:ext cx="3098887" cy="400110"/>
            <a:chOff x="4582520" y="5054822"/>
            <a:chExt cx="3098887" cy="400110"/>
          </a:xfrm>
        </p:grpSpPr>
        <p:pic>
          <p:nvPicPr>
            <p:cNvPr id="25" name="그래픽 24" descr="배지 4 단색으로 채워진">
              <a:extLst>
                <a:ext uri="{FF2B5EF4-FFF2-40B4-BE49-F238E27FC236}">
                  <a16:creationId xmlns:a16="http://schemas.microsoft.com/office/drawing/2014/main" id="{E73ACEA9-D0E8-4ACD-C0E1-45300761B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82520" y="5107850"/>
              <a:ext cx="294055" cy="29405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7B9AE8-8D85-2276-BEDB-23E6D66E8894}"/>
                </a:ext>
              </a:extLst>
            </p:cNvPr>
            <p:cNvSpPr txBox="1"/>
            <p:nvPr/>
          </p:nvSpPr>
          <p:spPr>
            <a:xfrm>
              <a:off x="4876575" y="5054822"/>
              <a:ext cx="2804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자체 평가 의견</a:t>
              </a:r>
              <a:endPara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36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12962B-D6D0-9CC9-DDDB-25AD69BB006D}"/>
              </a:ext>
            </a:extLst>
          </p:cNvPr>
          <p:cNvSpPr/>
          <p:nvPr/>
        </p:nvSpPr>
        <p:spPr>
          <a:xfrm>
            <a:off x="4471842" y="212721"/>
            <a:ext cx="788315" cy="75558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22FAE0-F7F2-0A8E-958E-038ACBD28ABE}"/>
              </a:ext>
            </a:extLst>
          </p:cNvPr>
          <p:cNvSpPr/>
          <p:nvPr/>
        </p:nvSpPr>
        <p:spPr>
          <a:xfrm>
            <a:off x="0" y="1962871"/>
            <a:ext cx="12192000" cy="24119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581BE-05EC-C9BB-453C-A6A3F3AA0044}"/>
              </a:ext>
            </a:extLst>
          </p:cNvPr>
          <p:cNvSpPr txBox="1"/>
          <p:nvPr/>
        </p:nvSpPr>
        <p:spPr>
          <a:xfrm>
            <a:off x="7360605" y="2647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03.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 결과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결과 파일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시연 영상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8215ABA8-7675-05F8-473C-E0397EF01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1"/>
            <a:ext cx="904269" cy="449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2EFD2-048E-A0EC-7C98-D3E267CAEFDD}"/>
              </a:ext>
            </a:extLst>
          </p:cNvPr>
          <p:cNvSpPr txBox="1">
            <a:spLocks/>
          </p:cNvSpPr>
          <p:nvPr/>
        </p:nvSpPr>
        <p:spPr>
          <a:xfrm>
            <a:off x="484596" y="491411"/>
            <a:ext cx="4585842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결과 파일</a:t>
            </a: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Project </a:t>
            </a:r>
            <a:r>
              <a:rPr lang="en-US" altLang="ko-KR" sz="24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Result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6595EA-9C11-2DB4-8ACD-BB9A95E49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1" r="44597" b="57171"/>
          <a:stretch/>
        </p:blipFill>
        <p:spPr>
          <a:xfrm>
            <a:off x="2084518" y="4961795"/>
            <a:ext cx="7679213" cy="15092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1A417C-036A-032D-8227-DA4C2DFAE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54" r="36000" b="54108"/>
          <a:stretch/>
        </p:blipFill>
        <p:spPr>
          <a:xfrm>
            <a:off x="2084519" y="2560001"/>
            <a:ext cx="7679213" cy="1480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1B5B08-B55C-85A4-FBE0-4B1F87FE0658}"/>
              </a:ext>
            </a:extLst>
          </p:cNvPr>
          <p:cNvSpPr txBox="1"/>
          <p:nvPr/>
        </p:nvSpPr>
        <p:spPr>
          <a:xfrm>
            <a:off x="1707778" y="2032371"/>
            <a:ext cx="4128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1)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사업자등록상태조회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.xlsx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결과파일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52BC5-AD7F-B663-D2F4-49C07D817E75}"/>
              </a:ext>
            </a:extLst>
          </p:cNvPr>
          <p:cNvSpPr txBox="1"/>
          <p:nvPr/>
        </p:nvSpPr>
        <p:spPr>
          <a:xfrm>
            <a:off x="1707777" y="4494149"/>
            <a:ext cx="4128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 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폐업자명단</a:t>
            </a:r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.xlsx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결과파일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410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4C2CEB-C144-0AF9-706A-2AD75EAEB7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2590"/>
            <a:ext cx="12192000" cy="52998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20796-040F-B417-E979-208DB48BA6EE}"/>
              </a:ext>
            </a:extLst>
          </p:cNvPr>
          <p:cNvSpPr/>
          <p:nvPr/>
        </p:nvSpPr>
        <p:spPr>
          <a:xfrm>
            <a:off x="517466" y="685260"/>
            <a:ext cx="788315" cy="75558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94CE3F-E662-8409-27DD-E87065505EC2}"/>
              </a:ext>
            </a:extLst>
          </p:cNvPr>
          <p:cNvSpPr/>
          <p:nvPr/>
        </p:nvSpPr>
        <p:spPr>
          <a:xfrm>
            <a:off x="0" y="5291422"/>
            <a:ext cx="12192000" cy="15665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28C5C-A15F-0018-DE63-541E1B8D33B4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03.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 결과</a:t>
            </a: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결과 파일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시연 영상</a:t>
            </a:r>
            <a:endParaRPr lang="en-US" altLang="ko-KR" sz="1200" u="sng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2E56A-08FB-6FB3-1627-B393A94F24D9}"/>
              </a:ext>
            </a:extLst>
          </p:cNvPr>
          <p:cNvSpPr txBox="1">
            <a:spLocks/>
          </p:cNvSpPr>
          <p:nvPr/>
        </p:nvSpPr>
        <p:spPr>
          <a:xfrm>
            <a:off x="766087" y="810350"/>
            <a:ext cx="4480657" cy="1279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시연영상</a:t>
            </a:r>
            <a:endParaRPr lang="en-US" altLang="ko-KR" sz="48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Demonstration 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Video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3" name="그래픽 2" descr="비디오 카메라 단색으로 채워진">
            <a:extLst>
              <a:ext uri="{FF2B5EF4-FFF2-40B4-BE49-F238E27FC236}">
                <a16:creationId xmlns:a16="http://schemas.microsoft.com/office/drawing/2014/main" id="{B21928EF-DAC0-D3FE-1EE2-9B6A845BE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1094" y="5850158"/>
            <a:ext cx="384406" cy="384406"/>
          </a:xfrm>
          <a:prstGeom prst="rect">
            <a:avLst/>
          </a:prstGeom>
        </p:spPr>
      </p:pic>
      <p:pic>
        <p:nvPicPr>
          <p:cNvPr id="11" name="그래픽 10" descr="프레젠테이션 미디어 단색으로 채워진">
            <a:extLst>
              <a:ext uri="{FF2B5EF4-FFF2-40B4-BE49-F238E27FC236}">
                <a16:creationId xmlns:a16="http://schemas.microsoft.com/office/drawing/2014/main" id="{F2C2CD44-39CF-2389-4A59-271E019C3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1356" y="5878733"/>
            <a:ext cx="384406" cy="384406"/>
          </a:xfrm>
          <a:prstGeom prst="rect">
            <a:avLst/>
          </a:prstGeom>
        </p:spPr>
      </p:pic>
      <p:pic>
        <p:nvPicPr>
          <p:cNvPr id="14" name="그래픽 13" descr="브이로그 단색으로 채워진">
            <a:extLst>
              <a:ext uri="{FF2B5EF4-FFF2-40B4-BE49-F238E27FC236}">
                <a16:creationId xmlns:a16="http://schemas.microsoft.com/office/drawing/2014/main" id="{0DCF4425-8284-C012-1B88-BCF922D2D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1617" y="5878733"/>
            <a:ext cx="384406" cy="384406"/>
          </a:xfrm>
          <a:prstGeom prst="rect">
            <a:avLst/>
          </a:prstGeom>
        </p:spPr>
      </p:pic>
      <p:pic>
        <p:nvPicPr>
          <p:cNvPr id="15" name="프로젝트시연영상">
            <a:hlinkClick r:id="" action="ppaction://media"/>
            <a:extLst>
              <a:ext uri="{FF2B5EF4-FFF2-40B4-BE49-F238E27FC236}">
                <a16:creationId xmlns:a16="http://schemas.microsoft.com/office/drawing/2014/main" id="{0ED70FF7-205A-D83D-8D60-639220C88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t="14704" b="3125"/>
          <a:stretch/>
        </p:blipFill>
        <p:spPr>
          <a:xfrm>
            <a:off x="239562" y="2783841"/>
            <a:ext cx="8255356" cy="40580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8CD80F-16CA-03E8-9E05-33932CC80DD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636" r="11196" b="7001"/>
          <a:stretch/>
        </p:blipFill>
        <p:spPr>
          <a:xfrm>
            <a:off x="9061094" y="3441028"/>
            <a:ext cx="2592213" cy="14128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EB45DE-88C9-5907-2F31-675828CAFA49}"/>
              </a:ext>
            </a:extLst>
          </p:cNvPr>
          <p:cNvSpPr txBox="1"/>
          <p:nvPr/>
        </p:nvSpPr>
        <p:spPr>
          <a:xfrm>
            <a:off x="9019121" y="3091471"/>
            <a:ext cx="2910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[UiPath</a:t>
            </a:r>
            <a:r>
              <a:rPr lang="ko-KR" altLang="en-US" sz="11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출력창</a:t>
            </a:r>
            <a:r>
              <a:rPr lang="en-US" altLang="ko-KR" sz="11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B2F0E9E-1E0B-20AE-3840-78AB09024272}"/>
              </a:ext>
            </a:extLst>
          </p:cNvPr>
          <p:cNvSpPr>
            <a:spLocks/>
          </p:cNvSpPr>
          <p:nvPr/>
        </p:nvSpPr>
        <p:spPr>
          <a:xfrm>
            <a:off x="0" y="-10510"/>
            <a:ext cx="12192000" cy="68685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B73BFF-387C-1F04-1065-539AED7D2C0D}"/>
              </a:ext>
            </a:extLst>
          </p:cNvPr>
          <p:cNvGrpSpPr/>
          <p:nvPr/>
        </p:nvGrpSpPr>
        <p:grpSpPr>
          <a:xfrm>
            <a:off x="4724400" y="2483224"/>
            <a:ext cx="5393768" cy="1936376"/>
            <a:chOff x="4236000" y="2505832"/>
            <a:chExt cx="4011941" cy="19363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E54660-BACA-6CDE-FE3B-82B578B3A3E2}"/>
                </a:ext>
              </a:extLst>
            </p:cNvPr>
            <p:cNvSpPr/>
            <p:nvPr/>
          </p:nvSpPr>
          <p:spPr>
            <a:xfrm>
              <a:off x="6336433" y="2505832"/>
              <a:ext cx="1911508" cy="1936376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8724B9-D250-B9DC-741A-D686F6F911E0}"/>
                </a:ext>
              </a:extLst>
            </p:cNvPr>
            <p:cNvSpPr txBox="1"/>
            <p:nvPr/>
          </p:nvSpPr>
          <p:spPr>
            <a:xfrm>
              <a:off x="4236000" y="2953363"/>
              <a:ext cx="3899471" cy="99649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5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04. </a:t>
              </a:r>
              <a:r>
                <a:rPr lang="ko-KR" altLang="en-US" sz="5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자체 평가 의견</a:t>
              </a:r>
              <a:endParaRPr lang="ko-KR" altLang="en-US" sz="2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549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F654F-2808-4BCC-F35C-F06DAF143FB1}"/>
              </a:ext>
            </a:extLst>
          </p:cNvPr>
          <p:cNvSpPr txBox="1"/>
          <p:nvPr/>
        </p:nvSpPr>
        <p:spPr>
          <a:xfrm>
            <a:off x="7360605" y="-6876"/>
            <a:ext cx="4831395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04.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자체 평가 의견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C2EFC93-80FE-0D81-59EC-FF0E5B3B3280}"/>
              </a:ext>
            </a:extLst>
          </p:cNvPr>
          <p:cNvGrpSpPr/>
          <p:nvPr/>
        </p:nvGrpSpPr>
        <p:grpSpPr>
          <a:xfrm>
            <a:off x="571501" y="516808"/>
            <a:ext cx="6330743" cy="6341192"/>
            <a:chOff x="430306" y="516808"/>
            <a:chExt cx="4831395" cy="63411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20BD358-E138-E68C-439B-BD2E488DA0AE}"/>
                </a:ext>
              </a:extLst>
            </p:cNvPr>
            <p:cNvSpPr/>
            <p:nvPr/>
          </p:nvSpPr>
          <p:spPr>
            <a:xfrm>
              <a:off x="430306" y="516808"/>
              <a:ext cx="4831395" cy="63411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A25268-697A-B2B2-4818-77F461789580}"/>
                </a:ext>
              </a:extLst>
            </p:cNvPr>
            <p:cNvSpPr/>
            <p:nvPr/>
          </p:nvSpPr>
          <p:spPr>
            <a:xfrm>
              <a:off x="2487472" y="1104591"/>
              <a:ext cx="1421994" cy="1587437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D072F0-E482-FCAB-8E61-5F539FA84B1D}"/>
                </a:ext>
              </a:extLst>
            </p:cNvPr>
            <p:cNvSpPr txBox="1">
              <a:spLocks/>
            </p:cNvSpPr>
            <p:nvPr/>
          </p:nvSpPr>
          <p:spPr>
            <a:xfrm>
              <a:off x="852763" y="1230097"/>
              <a:ext cx="2746887" cy="12790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4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자체 평가 의견</a:t>
              </a:r>
              <a:endParaRPr lang="en-US" altLang="ko-KR" sz="4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Self Assessment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527E82-DF67-79CE-D13A-51C836DA65AF}"/>
              </a:ext>
            </a:extLst>
          </p:cNvPr>
          <p:cNvSpPr/>
          <p:nvPr/>
        </p:nvSpPr>
        <p:spPr>
          <a:xfrm>
            <a:off x="7066649" y="3687404"/>
            <a:ext cx="4553849" cy="29973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CE990D-6C15-F98E-B4AB-4182B1C1D136}"/>
              </a:ext>
            </a:extLst>
          </p:cNvPr>
          <p:cNvSpPr/>
          <p:nvPr/>
        </p:nvSpPr>
        <p:spPr>
          <a:xfrm>
            <a:off x="7066649" y="516808"/>
            <a:ext cx="4553850" cy="29973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A7B9F-029E-07D9-072D-7B3B78C3F344}"/>
              </a:ext>
            </a:extLst>
          </p:cNvPr>
          <p:cNvSpPr txBox="1"/>
          <p:nvPr/>
        </p:nvSpPr>
        <p:spPr>
          <a:xfrm>
            <a:off x="1013011" y="3030070"/>
            <a:ext cx="4670612" cy="412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⛳ 프로젝트 준수사항을 잘 지켰는가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DCA0B-91B6-8569-D6B3-D71289AACFEA}"/>
              </a:ext>
            </a:extLst>
          </p:cNvPr>
          <p:cNvSpPr txBox="1"/>
          <p:nvPr/>
        </p:nvSpPr>
        <p:spPr>
          <a:xfrm>
            <a:off x="1443196" y="3511632"/>
            <a:ext cx="4886484" cy="2810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안정성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에러 처리</a:t>
            </a:r>
            <a:endParaRPr lang="en-US" altLang="ko-KR" sz="16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             Find/Exists, Delay 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사용 ⭕</a:t>
            </a:r>
            <a:r>
              <a:rPr lang="en-US" altLang="ko-KR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				         Try Catch, Retry Scope etc.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❌</a:t>
            </a: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효율성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공통 모듈</a:t>
            </a:r>
            <a:r>
              <a:rPr lang="en-US" altLang="ko-KR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중복 개발 회피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⭕</a:t>
            </a: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유지보수성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스텝 별 구분</a:t>
            </a:r>
            <a:r>
              <a:rPr lang="en-US" altLang="ko-KR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주석 처리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❗❓</a:t>
            </a: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확장성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프로세스 쪼개기와 </a:t>
            </a:r>
            <a:r>
              <a:rPr lang="en-US" altLang="ko-KR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Invoke Workflow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⭕</a:t>
            </a: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0E657-0306-B3F8-AF8D-9A3D5AE6F977}"/>
              </a:ext>
            </a:extLst>
          </p:cNvPr>
          <p:cNvSpPr txBox="1"/>
          <p:nvPr/>
        </p:nvSpPr>
        <p:spPr>
          <a:xfrm>
            <a:off x="7272379" y="812820"/>
            <a:ext cx="359934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개선해야 할 사항</a:t>
            </a: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5620C5-FD67-0531-EDAC-773EAF68384E}"/>
              </a:ext>
            </a:extLst>
          </p:cNvPr>
          <p:cNvSpPr txBox="1"/>
          <p:nvPr/>
        </p:nvSpPr>
        <p:spPr>
          <a:xfrm>
            <a:off x="7455804" y="1378911"/>
            <a:ext cx="39538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변수 이름 일관성 있게 정하기</a:t>
            </a:r>
            <a:endParaRPr lang="en-US" altLang="ko-KR" sz="16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ex) </a:t>
            </a:r>
            <a:r>
              <a:rPr lang="en-US" altLang="ko-KR" sz="1400" dirty="0" err="1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Exists_Button</a:t>
            </a:r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-&gt; </a:t>
            </a:r>
            <a:r>
              <a:rPr lang="en-US" altLang="ko-KR" sz="1400" dirty="0" err="1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in_isExist_Button</a:t>
            </a:r>
            <a:endParaRPr lang="en-US" altLang="ko-KR" sz="14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스텝 별 구분하기</a:t>
            </a:r>
            <a:endParaRPr lang="en-US" altLang="ko-KR" sz="16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 ex) </a:t>
            </a:r>
            <a:r>
              <a:rPr lang="ko-KR" altLang="en-US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버튼의 유무 파악과 클릭을 한 시퀀스 안에</a:t>
            </a:r>
            <a:endParaRPr lang="en-US" altLang="ko-KR" sz="14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이메일 전송 공통 </a:t>
            </a:r>
            <a:r>
              <a:rPr lang="ko-KR" altLang="en-US" sz="1600" dirty="0" err="1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모듈화하기</a:t>
            </a:r>
            <a:endParaRPr lang="en-US" altLang="ko-KR" sz="16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F51FCE-E283-41E6-46D7-A6FBF403A342}"/>
              </a:ext>
            </a:extLst>
          </p:cNvPr>
          <p:cNvSpPr txBox="1"/>
          <p:nvPr/>
        </p:nvSpPr>
        <p:spPr>
          <a:xfrm>
            <a:off x="7201375" y="3994833"/>
            <a:ext cx="3599340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아쉬운 점</a:t>
            </a: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433F3-970F-1680-1F36-D747DB7AFE54}"/>
              </a:ext>
            </a:extLst>
          </p:cNvPr>
          <p:cNvSpPr txBox="1"/>
          <p:nvPr/>
        </p:nvSpPr>
        <p:spPr>
          <a:xfrm>
            <a:off x="7366635" y="4521021"/>
            <a:ext cx="39538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다양한 액티비티를 활용하지 않음</a:t>
            </a:r>
            <a:endParaRPr lang="en-US" altLang="ko-KR" sz="16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</a:t>
            </a:r>
            <a:r>
              <a:rPr lang="en-US" altLang="ko-KR" sz="14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ex) Lookup Data Table etc.</a:t>
            </a:r>
          </a:p>
          <a:p>
            <a:endParaRPr lang="en-US" altLang="ko-KR" sz="16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Orchestrator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unattended robot</a:t>
            </a:r>
            <a:r>
              <a:rPr lang="ko-KR" altLang="en-US" sz="16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를 활용한 데이터 갱신 자동화</a:t>
            </a:r>
            <a:endParaRPr lang="en-US" altLang="ko-KR" sz="16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077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B2F0E9E-1E0B-20AE-3840-78AB09024272}"/>
              </a:ext>
            </a:extLst>
          </p:cNvPr>
          <p:cNvSpPr>
            <a:spLocks/>
          </p:cNvSpPr>
          <p:nvPr/>
        </p:nvSpPr>
        <p:spPr>
          <a:xfrm>
            <a:off x="0" y="-10510"/>
            <a:ext cx="12192000" cy="68685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724B9-D250-B9DC-741A-D686F6F911E0}"/>
              </a:ext>
            </a:extLst>
          </p:cNvPr>
          <p:cNvSpPr txBox="1"/>
          <p:nvPr/>
        </p:nvSpPr>
        <p:spPr>
          <a:xfrm>
            <a:off x="4572894" y="2953167"/>
            <a:ext cx="3046206" cy="996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540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감사합니다</a:t>
            </a:r>
            <a:endParaRPr lang="ko-KR" altLang="en-US" sz="28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07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B2F0E9E-1E0B-20AE-3840-78AB09024272}"/>
              </a:ext>
            </a:extLst>
          </p:cNvPr>
          <p:cNvSpPr>
            <a:spLocks/>
          </p:cNvSpPr>
          <p:nvPr/>
        </p:nvSpPr>
        <p:spPr>
          <a:xfrm>
            <a:off x="-101600" y="-10510"/>
            <a:ext cx="12293600" cy="70513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B73BFF-387C-1F04-1065-539AED7D2C0D}"/>
              </a:ext>
            </a:extLst>
          </p:cNvPr>
          <p:cNvGrpSpPr/>
          <p:nvPr/>
        </p:nvGrpSpPr>
        <p:grpSpPr>
          <a:xfrm>
            <a:off x="4724400" y="1786940"/>
            <a:ext cx="5393768" cy="3284123"/>
            <a:chOff x="4236000" y="1666085"/>
            <a:chExt cx="4011941" cy="32841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E54660-BACA-6CDE-FE3B-82B578B3A3E2}"/>
                </a:ext>
              </a:extLst>
            </p:cNvPr>
            <p:cNvSpPr/>
            <p:nvPr/>
          </p:nvSpPr>
          <p:spPr>
            <a:xfrm>
              <a:off x="5896751" y="1666085"/>
              <a:ext cx="2351190" cy="328412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8724B9-D250-B9DC-741A-D686F6F911E0}"/>
                </a:ext>
              </a:extLst>
            </p:cNvPr>
            <p:cNvSpPr txBox="1"/>
            <p:nvPr/>
          </p:nvSpPr>
          <p:spPr>
            <a:xfrm>
              <a:off x="4236000" y="2073248"/>
              <a:ext cx="3593642" cy="22970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5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01. </a:t>
              </a:r>
              <a:r>
                <a:rPr lang="ko-KR" altLang="en-US" sz="5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개요</a:t>
              </a:r>
              <a:endParaRPr lang="en-US" altLang="ko-KR" sz="5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	</a:t>
              </a:r>
              <a:r>
                <a:rPr lang="en-US" altLang="ko-KR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- </a:t>
              </a:r>
              <a:r>
                <a:rPr lang="ko-KR" altLang="en-US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개요</a:t>
              </a:r>
              <a:endParaRPr lang="en-US" altLang="ko-KR" sz="2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	- </a:t>
              </a:r>
              <a:r>
                <a:rPr lang="ko-KR" altLang="en-US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3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A9BF6A-ECD9-0D72-78EB-1EFB5D36E13E}"/>
              </a:ext>
            </a:extLst>
          </p:cNvPr>
          <p:cNvSpPr txBox="1"/>
          <p:nvPr/>
        </p:nvSpPr>
        <p:spPr>
          <a:xfrm>
            <a:off x="7350446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01.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개요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개요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구조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19290A-0BB0-66E2-53AD-505A2FE94366}"/>
              </a:ext>
            </a:extLst>
          </p:cNvPr>
          <p:cNvSpPr/>
          <p:nvPr/>
        </p:nvSpPr>
        <p:spPr>
          <a:xfrm rot="18833621">
            <a:off x="11926087" y="620873"/>
            <a:ext cx="1409940" cy="13985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D07169-84A0-C0D1-F153-4486F8003B5E}"/>
              </a:ext>
            </a:extLst>
          </p:cNvPr>
          <p:cNvSpPr/>
          <p:nvPr/>
        </p:nvSpPr>
        <p:spPr>
          <a:xfrm rot="18833621">
            <a:off x="10367798" y="-754557"/>
            <a:ext cx="2090580" cy="2158554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3DABFF-E135-3586-2097-E79632A22585}"/>
              </a:ext>
            </a:extLst>
          </p:cNvPr>
          <p:cNvGrpSpPr>
            <a:grpSpLocks/>
          </p:cNvGrpSpPr>
          <p:nvPr/>
        </p:nvGrpSpPr>
        <p:grpSpPr>
          <a:xfrm>
            <a:off x="5671263" y="2304191"/>
            <a:ext cx="4867945" cy="3388831"/>
            <a:chOff x="3873646" y="2077515"/>
            <a:chExt cx="4867945" cy="338883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D6DD48D-5974-F2EA-78C6-FB7013849866}"/>
                </a:ext>
              </a:extLst>
            </p:cNvPr>
            <p:cNvSpPr>
              <a:spLocks/>
            </p:cNvSpPr>
            <p:nvPr/>
          </p:nvSpPr>
          <p:spPr>
            <a:xfrm rot="18833621">
              <a:off x="6499736" y="1901761"/>
              <a:ext cx="1622626" cy="24854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0BD40F-5B76-DF63-87DC-BCA1968D6CBE}"/>
                </a:ext>
              </a:extLst>
            </p:cNvPr>
            <p:cNvSpPr>
              <a:spLocks/>
            </p:cNvSpPr>
            <p:nvPr/>
          </p:nvSpPr>
          <p:spPr>
            <a:xfrm rot="18833621">
              <a:off x="5282139" y="1417750"/>
              <a:ext cx="1452718" cy="2772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3C9221-2681-BB61-0855-E30B33C0823C}"/>
                </a:ext>
              </a:extLst>
            </p:cNvPr>
            <p:cNvSpPr>
              <a:spLocks/>
            </p:cNvSpPr>
            <p:nvPr/>
          </p:nvSpPr>
          <p:spPr>
            <a:xfrm rot="18833621">
              <a:off x="5146760" y="1720058"/>
              <a:ext cx="1622626" cy="248549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92BF1C-3CAF-A1EC-232B-9883AE5C62B0}"/>
                </a:ext>
              </a:extLst>
            </p:cNvPr>
            <p:cNvSpPr>
              <a:spLocks/>
            </p:cNvSpPr>
            <p:nvPr/>
          </p:nvSpPr>
          <p:spPr>
            <a:xfrm rot="18833621">
              <a:off x="6629109" y="3353863"/>
              <a:ext cx="1452718" cy="2772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7D9FBD-E30E-79B6-7C96-F4D4E4AEA25F}"/>
                </a:ext>
              </a:extLst>
            </p:cNvPr>
            <p:cNvSpPr txBox="1">
              <a:spLocks/>
            </p:cNvSpPr>
            <p:nvPr/>
          </p:nvSpPr>
          <p:spPr>
            <a:xfrm>
              <a:off x="3873646" y="3971895"/>
              <a:ext cx="3973238" cy="1380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8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개요</a:t>
              </a:r>
              <a:endParaRPr lang="en-US" altLang="ko-KR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2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Project Summary</a:t>
              </a:r>
            </a:p>
          </p:txBody>
        </p:sp>
      </p:grpSp>
      <p:pic>
        <p:nvPicPr>
          <p:cNvPr id="1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C1B3448F-AE12-8540-5904-F04843F9E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1"/>
            <a:ext cx="904269" cy="44936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C02BE9A-4D44-2E84-821C-C336ADFFBB4F}"/>
              </a:ext>
            </a:extLst>
          </p:cNvPr>
          <p:cNvGrpSpPr/>
          <p:nvPr/>
        </p:nvGrpSpPr>
        <p:grpSpPr>
          <a:xfrm>
            <a:off x="1145373" y="1027278"/>
            <a:ext cx="4837572" cy="1431847"/>
            <a:chOff x="4582520" y="995232"/>
            <a:chExt cx="4837572" cy="1431847"/>
          </a:xfrm>
        </p:grpSpPr>
        <p:pic>
          <p:nvPicPr>
            <p:cNvPr id="18" name="그래픽 17" descr="배지 1 단색으로 채워진">
              <a:extLst>
                <a:ext uri="{FF2B5EF4-FFF2-40B4-BE49-F238E27FC236}">
                  <a16:creationId xmlns:a16="http://schemas.microsoft.com/office/drawing/2014/main" id="{CFBF9566-5BC5-7F4C-95C6-992A950E6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82520" y="1048260"/>
              <a:ext cx="294055" cy="29405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5FA9F9-CF6A-5393-9612-179785FFEA23}"/>
                </a:ext>
              </a:extLst>
            </p:cNvPr>
            <p:cNvSpPr txBox="1"/>
            <p:nvPr/>
          </p:nvSpPr>
          <p:spPr>
            <a:xfrm>
              <a:off x="4876575" y="995232"/>
              <a:ext cx="4543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프로젝트명</a:t>
              </a:r>
              <a:r>
                <a:rPr lang="en-US" altLang="ko-KR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: </a:t>
              </a:r>
              <a:r>
                <a:rPr lang="ko-KR" altLang="en-US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사업자 휴</a:t>
              </a:r>
              <a:r>
                <a:rPr lang="en-US" altLang="ko-KR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/</a:t>
              </a:r>
              <a:r>
                <a:rPr lang="ko-KR" altLang="en-US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폐업 조회 프로세스</a:t>
              </a:r>
              <a:r>
                <a:rPr lang="en-US" altLang="ko-KR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00FA18-22DE-F880-B5F6-DC1CB0A81A9D}"/>
                </a:ext>
              </a:extLst>
            </p:cNvPr>
            <p:cNvSpPr txBox="1"/>
            <p:nvPr/>
          </p:nvSpPr>
          <p:spPr>
            <a:xfrm>
              <a:off x="4970911" y="1349861"/>
              <a:ext cx="42848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프로젝트 코드</a:t>
              </a:r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: </a:t>
              </a:r>
              <a:r>
                <a:rPr lang="en-US" altLang="ko-KR" sz="16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TypeD</a:t>
              </a:r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_(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경영</a:t>
              </a:r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)KS_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사업자</a:t>
              </a:r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_</a:t>
              </a:r>
              <a:r>
                <a:rPr lang="ko-KR" altLang="en-US" sz="16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휴폐업</a:t>
              </a:r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_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조회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부서명</a:t>
              </a:r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: 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전략기획팀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업무명</a:t>
              </a:r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: 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사업자 휴</a:t>
              </a:r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/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폐업 조회</a:t>
              </a:r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A70A8A-BF3E-801B-52B5-CD79E662C110}"/>
              </a:ext>
            </a:extLst>
          </p:cNvPr>
          <p:cNvGrpSpPr/>
          <p:nvPr/>
        </p:nvGrpSpPr>
        <p:grpSpPr>
          <a:xfrm>
            <a:off x="1142370" y="5132138"/>
            <a:ext cx="3101891" cy="751903"/>
            <a:chOff x="997581" y="5097366"/>
            <a:chExt cx="3101891" cy="7519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C72A1D8-76A0-E7D0-C99A-9C27505F2391}"/>
                </a:ext>
              </a:extLst>
            </p:cNvPr>
            <p:cNvGrpSpPr/>
            <p:nvPr/>
          </p:nvGrpSpPr>
          <p:grpSpPr>
            <a:xfrm>
              <a:off x="1294640" y="5097366"/>
              <a:ext cx="2804832" cy="751903"/>
              <a:chOff x="4876575" y="3974481"/>
              <a:chExt cx="2804832" cy="75190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C0924A-C7DF-2E77-4EB6-657212C411FE}"/>
                  </a:ext>
                </a:extLst>
              </p:cNvPr>
              <p:cNvSpPr txBox="1"/>
              <p:nvPr/>
            </p:nvSpPr>
            <p:spPr>
              <a:xfrm>
                <a:off x="4876575" y="3974481"/>
                <a:ext cx="28048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담당자</a:t>
                </a:r>
                <a:endParaRPr lang="en-US" altLang="ko-KR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D263FF-2272-3FE7-4630-EA687705E050}"/>
                  </a:ext>
                </a:extLst>
              </p:cNvPr>
              <p:cNvSpPr txBox="1"/>
              <p:nvPr/>
            </p:nvSpPr>
            <p:spPr>
              <a:xfrm>
                <a:off x="4970912" y="4387830"/>
                <a:ext cx="2276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개발담당자</a:t>
                </a:r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: </a:t>
                </a:r>
                <a:r>
                  <a:rPr lang="ko-KR" altLang="en-US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염수지</a:t>
                </a:r>
                <a:endPara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</p:grpSp>
        <p:pic>
          <p:nvPicPr>
            <p:cNvPr id="38" name="그래픽 37" descr="배지 4 단색으로 채워진">
              <a:extLst>
                <a:ext uri="{FF2B5EF4-FFF2-40B4-BE49-F238E27FC236}">
                  <a16:creationId xmlns:a16="http://schemas.microsoft.com/office/drawing/2014/main" id="{21D0D992-D164-2D96-BF07-90ED560F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7581" y="5148512"/>
              <a:ext cx="294055" cy="294055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093F89D-EA0C-2704-2889-1F490AAF15BD}"/>
              </a:ext>
            </a:extLst>
          </p:cNvPr>
          <p:cNvGrpSpPr/>
          <p:nvPr/>
        </p:nvGrpSpPr>
        <p:grpSpPr>
          <a:xfrm>
            <a:off x="1152928" y="2621807"/>
            <a:ext cx="3844343" cy="1213866"/>
            <a:chOff x="997581" y="2448195"/>
            <a:chExt cx="3844343" cy="121386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74E61BD-017B-A4E2-8F95-B75679B03E67}"/>
                </a:ext>
              </a:extLst>
            </p:cNvPr>
            <p:cNvGrpSpPr/>
            <p:nvPr/>
          </p:nvGrpSpPr>
          <p:grpSpPr>
            <a:xfrm>
              <a:off x="1294640" y="2448195"/>
              <a:ext cx="3547284" cy="1213866"/>
              <a:chOff x="4876575" y="3974481"/>
              <a:chExt cx="3547284" cy="121386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9B04F9-04EF-6872-0767-579E0D237D8D}"/>
                  </a:ext>
                </a:extLst>
              </p:cNvPr>
              <p:cNvSpPr txBox="1"/>
              <p:nvPr/>
            </p:nvSpPr>
            <p:spPr>
              <a:xfrm>
                <a:off x="4876575" y="3974481"/>
                <a:ext cx="28048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업무 정의</a:t>
                </a:r>
                <a:endParaRPr lang="en-US" altLang="ko-KR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E01277-8C90-1FD9-3E59-344733B1EDF5}"/>
                  </a:ext>
                </a:extLst>
              </p:cNvPr>
              <p:cNvSpPr txBox="1"/>
              <p:nvPr/>
            </p:nvSpPr>
            <p:spPr>
              <a:xfrm>
                <a:off x="4970912" y="4357350"/>
                <a:ext cx="34529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사업자 </a:t>
                </a:r>
                <a:r>
                  <a:rPr lang="ko-KR" altLang="en-US" sz="1600" dirty="0" err="1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휴폐업</a:t>
                </a:r>
                <a:r>
                  <a:rPr lang="ko-KR" altLang="en-US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 조회를 통해</a:t>
                </a:r>
                <a:endPara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  <a:p>
                <a:r>
                  <a:rPr lang="ko-KR" altLang="en-US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데이터 가공</a:t>
                </a:r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/</a:t>
                </a:r>
                <a:r>
                  <a:rPr lang="ko-KR" altLang="en-US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추출하여 엑셀파일에 저장하는 프로세스 개발</a:t>
                </a:r>
                <a:endPara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</p:grpSp>
        <p:pic>
          <p:nvPicPr>
            <p:cNvPr id="39" name="그래픽 38" descr="배지 단색으로 채워진">
              <a:extLst>
                <a:ext uri="{FF2B5EF4-FFF2-40B4-BE49-F238E27FC236}">
                  <a16:creationId xmlns:a16="http://schemas.microsoft.com/office/drawing/2014/main" id="{CBBF4062-E97C-5A5E-A965-A3AC15F80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581" y="2501222"/>
              <a:ext cx="294055" cy="29405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D10E1CE-9130-6529-458B-F6FC3F12038F}"/>
              </a:ext>
            </a:extLst>
          </p:cNvPr>
          <p:cNvGrpSpPr/>
          <p:nvPr/>
        </p:nvGrpSpPr>
        <p:grpSpPr>
          <a:xfrm>
            <a:off x="1142371" y="4028836"/>
            <a:ext cx="3502431" cy="940618"/>
            <a:chOff x="997582" y="3792100"/>
            <a:chExt cx="3502431" cy="94061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0565FF-2732-08F6-F718-B42297BA5BA3}"/>
                </a:ext>
              </a:extLst>
            </p:cNvPr>
            <p:cNvGrpSpPr/>
            <p:nvPr/>
          </p:nvGrpSpPr>
          <p:grpSpPr>
            <a:xfrm>
              <a:off x="1294640" y="3792100"/>
              <a:ext cx="3205373" cy="940618"/>
              <a:chOff x="4876575" y="2182757"/>
              <a:chExt cx="3205373" cy="94061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CCB9D5-9E64-098A-FD64-47FF865C2352}"/>
                  </a:ext>
                </a:extLst>
              </p:cNvPr>
              <p:cNvSpPr txBox="1"/>
              <p:nvPr/>
            </p:nvSpPr>
            <p:spPr>
              <a:xfrm>
                <a:off x="4876575" y="2182757"/>
                <a:ext cx="28048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개발기간</a:t>
                </a:r>
                <a:endParaRPr lang="en-US" altLang="ko-KR" sz="20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2918F2-A2AA-6EDD-E3A5-3F8D5D4428A9}"/>
                  </a:ext>
                </a:extLst>
              </p:cNvPr>
              <p:cNvSpPr txBox="1"/>
              <p:nvPr/>
            </p:nvSpPr>
            <p:spPr>
              <a:xfrm>
                <a:off x="4970912" y="2538600"/>
                <a:ext cx="31110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ko-KR" altLang="en-US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프로젝트 개발기간</a:t>
                </a:r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: 5 days</a:t>
                </a:r>
              </a:p>
              <a:p>
                <a:pPr marL="342900" indent="-342900">
                  <a:buFontTx/>
                  <a:buChar char="-"/>
                </a:pPr>
                <a:r>
                  <a:rPr lang="ko-KR" altLang="en-US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프로세스 개발기간</a:t>
                </a:r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: 3 days (24H)</a:t>
                </a:r>
              </a:p>
            </p:txBody>
          </p:sp>
        </p:grpSp>
        <p:pic>
          <p:nvPicPr>
            <p:cNvPr id="41" name="그래픽 40" descr="배지 3 단색으로 채워진">
              <a:extLst>
                <a:ext uri="{FF2B5EF4-FFF2-40B4-BE49-F238E27FC236}">
                  <a16:creationId xmlns:a16="http://schemas.microsoft.com/office/drawing/2014/main" id="{8A9D192D-191C-84AE-33E1-E9E377525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7582" y="3824867"/>
              <a:ext cx="294055" cy="29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50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0A859E-E9BC-1B14-B2E9-5B81602D34DB}"/>
              </a:ext>
            </a:extLst>
          </p:cNvPr>
          <p:cNvSpPr txBox="1"/>
          <p:nvPr/>
        </p:nvSpPr>
        <p:spPr>
          <a:xfrm>
            <a:off x="7360605" y="-957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01.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개요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개요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구조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DC5E13EB-0259-D91F-B4FA-9766A1E1F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1"/>
            <a:ext cx="904269" cy="4493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DE3B15-193C-1649-174B-665DA292B7A6}"/>
              </a:ext>
            </a:extLst>
          </p:cNvPr>
          <p:cNvSpPr>
            <a:spLocks/>
          </p:cNvSpPr>
          <p:nvPr/>
        </p:nvSpPr>
        <p:spPr>
          <a:xfrm rot="16200000">
            <a:off x="553502" y="1157122"/>
            <a:ext cx="736403" cy="7078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88B76-FAC7-F970-A895-D66B4A737E2C}"/>
              </a:ext>
            </a:extLst>
          </p:cNvPr>
          <p:cNvSpPr txBox="1">
            <a:spLocks/>
          </p:cNvSpPr>
          <p:nvPr/>
        </p:nvSpPr>
        <p:spPr>
          <a:xfrm>
            <a:off x="767282" y="424386"/>
            <a:ext cx="3973238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구조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Project Structure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EA9A4AE-0818-A819-B483-19D18B85B554}"/>
              </a:ext>
            </a:extLst>
          </p:cNvPr>
          <p:cNvSpPr/>
          <p:nvPr/>
        </p:nvSpPr>
        <p:spPr>
          <a:xfrm>
            <a:off x="2063404" y="2737467"/>
            <a:ext cx="783982" cy="7364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시작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93F5110-6096-ABBF-8EA4-34B1319DF86F}"/>
              </a:ext>
            </a:extLst>
          </p:cNvPr>
          <p:cNvGrpSpPr/>
          <p:nvPr/>
        </p:nvGrpSpPr>
        <p:grpSpPr>
          <a:xfrm>
            <a:off x="5826715" y="2438012"/>
            <a:ext cx="1940557" cy="1300480"/>
            <a:chOff x="1960884" y="2697480"/>
            <a:chExt cx="1940557" cy="130048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55263BE-00F8-9115-8B89-1D5774FA91D5}"/>
                </a:ext>
              </a:extLst>
            </p:cNvPr>
            <p:cNvGrpSpPr/>
            <p:nvPr/>
          </p:nvGrpSpPr>
          <p:grpSpPr>
            <a:xfrm>
              <a:off x="1960884" y="2697480"/>
              <a:ext cx="1940557" cy="1300480"/>
              <a:chOff x="1097284" y="2778761"/>
              <a:chExt cx="1940557" cy="130048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A6D18B2-DE82-5787-B3FD-E2C24F053A5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17322" y="2458723"/>
                <a:ext cx="1300480" cy="19405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6800410-92AB-631E-DAA2-3B3F0FE428C5}"/>
                  </a:ext>
                </a:extLst>
              </p:cNvPr>
              <p:cNvSpPr/>
              <p:nvPr/>
            </p:nvSpPr>
            <p:spPr>
              <a:xfrm>
                <a:off x="1097285" y="3223787"/>
                <a:ext cx="1940556" cy="410426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Excel</a:t>
                </a:r>
                <a:endPara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580199-5192-E947-F064-678DD57482CD}"/>
                </a:ext>
              </a:extLst>
            </p:cNvPr>
            <p:cNvSpPr txBox="1"/>
            <p:nvPr/>
          </p:nvSpPr>
          <p:spPr>
            <a:xfrm>
              <a:off x="2285792" y="2744205"/>
              <a:ext cx="1290738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STEP2</a:t>
              </a:r>
            </a:p>
            <a:p>
              <a:pPr algn="ctr"/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엑셀 파일 읽기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BE6E8B-7701-8C76-2AD7-5A61C588A6FA}"/>
              </a:ext>
            </a:extLst>
          </p:cNvPr>
          <p:cNvGrpSpPr/>
          <p:nvPr/>
        </p:nvGrpSpPr>
        <p:grpSpPr>
          <a:xfrm>
            <a:off x="8188865" y="2438012"/>
            <a:ext cx="1940557" cy="1300480"/>
            <a:chOff x="1960884" y="2697480"/>
            <a:chExt cx="1940557" cy="130048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4970A32-8CA4-A225-D001-A35D98FE068D}"/>
                </a:ext>
              </a:extLst>
            </p:cNvPr>
            <p:cNvGrpSpPr/>
            <p:nvPr/>
          </p:nvGrpSpPr>
          <p:grpSpPr>
            <a:xfrm>
              <a:off x="1960884" y="2697480"/>
              <a:ext cx="1940557" cy="1300480"/>
              <a:chOff x="1097284" y="2778761"/>
              <a:chExt cx="1940557" cy="130048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FA893A5-234F-8166-41BD-6F43109AE32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17322" y="2458723"/>
                <a:ext cx="1300480" cy="19405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098716A-F6AF-6560-17B4-E551B86AFD8B}"/>
                  </a:ext>
                </a:extLst>
              </p:cNvPr>
              <p:cNvSpPr/>
              <p:nvPr/>
            </p:nvSpPr>
            <p:spPr>
              <a:xfrm>
                <a:off x="1097285" y="3223787"/>
                <a:ext cx="1940556" cy="41042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Web</a:t>
                </a:r>
                <a:endPara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8ED3DE-4ADE-1975-E30B-1E64D2024537}"/>
                </a:ext>
              </a:extLst>
            </p:cNvPr>
            <p:cNvSpPr txBox="1"/>
            <p:nvPr/>
          </p:nvSpPr>
          <p:spPr>
            <a:xfrm>
              <a:off x="2397200" y="2744205"/>
              <a:ext cx="1067921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STEP3</a:t>
              </a:r>
            </a:p>
            <a:p>
              <a:pPr algn="ctr"/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홈택스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접속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92A17A5-7555-02CC-9447-5B7A633E8B81}"/>
              </a:ext>
            </a:extLst>
          </p:cNvPr>
          <p:cNvGrpSpPr/>
          <p:nvPr/>
        </p:nvGrpSpPr>
        <p:grpSpPr>
          <a:xfrm>
            <a:off x="3464565" y="2438012"/>
            <a:ext cx="1940557" cy="1300480"/>
            <a:chOff x="1960884" y="2697480"/>
            <a:chExt cx="1940557" cy="130048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10F692C-1F0E-BA21-E0E5-7A06570D44C3}"/>
                </a:ext>
              </a:extLst>
            </p:cNvPr>
            <p:cNvGrpSpPr/>
            <p:nvPr/>
          </p:nvGrpSpPr>
          <p:grpSpPr>
            <a:xfrm>
              <a:off x="1960884" y="2697480"/>
              <a:ext cx="1940557" cy="1300480"/>
              <a:chOff x="1097284" y="2778761"/>
              <a:chExt cx="1940557" cy="130048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42580B3-BC53-A3E5-6266-1BF5407D882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17322" y="2458723"/>
                <a:ext cx="1300480" cy="19405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0E74369-2FCA-05CF-62A6-15619E73B00F}"/>
                  </a:ext>
                </a:extLst>
              </p:cNvPr>
              <p:cNvSpPr/>
              <p:nvPr/>
            </p:nvSpPr>
            <p:spPr>
              <a:xfrm>
                <a:off x="1097285" y="3223787"/>
                <a:ext cx="1940556" cy="410426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Excel</a:t>
                </a:r>
                <a:endPara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9FD756-C79D-B89F-AD59-FCF4FC5DCB76}"/>
                </a:ext>
              </a:extLst>
            </p:cNvPr>
            <p:cNvSpPr txBox="1"/>
            <p:nvPr/>
          </p:nvSpPr>
          <p:spPr>
            <a:xfrm>
              <a:off x="2175185" y="2744205"/>
              <a:ext cx="1511953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STEP1</a:t>
              </a:r>
            </a:p>
            <a:p>
              <a:pPr algn="ctr"/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Config</a:t>
              </a:r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파일 읽기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6119F53-619A-B7C9-AD2E-4C8383C58005}"/>
              </a:ext>
            </a:extLst>
          </p:cNvPr>
          <p:cNvGrpSpPr/>
          <p:nvPr/>
        </p:nvGrpSpPr>
        <p:grpSpPr>
          <a:xfrm>
            <a:off x="3464565" y="4714747"/>
            <a:ext cx="1940557" cy="1300480"/>
            <a:chOff x="1960884" y="2697480"/>
            <a:chExt cx="1940557" cy="130048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08EB1AF-C340-4C2C-A9F7-50B742E942BB}"/>
                </a:ext>
              </a:extLst>
            </p:cNvPr>
            <p:cNvGrpSpPr/>
            <p:nvPr/>
          </p:nvGrpSpPr>
          <p:grpSpPr>
            <a:xfrm>
              <a:off x="1960884" y="2697480"/>
              <a:ext cx="1940557" cy="1300480"/>
              <a:chOff x="1097284" y="2778761"/>
              <a:chExt cx="1940557" cy="1300480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60888A1-5F90-A520-118F-14F3E98D10B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17322" y="2458723"/>
                <a:ext cx="1300480" cy="19405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BFCD346-6149-A3A0-7F4A-41E084CF5E8A}"/>
                  </a:ext>
                </a:extLst>
              </p:cNvPr>
              <p:cNvSpPr/>
              <p:nvPr/>
            </p:nvSpPr>
            <p:spPr>
              <a:xfrm>
                <a:off x="1097285" y="3223787"/>
                <a:ext cx="1940556" cy="41042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Web</a:t>
                </a:r>
                <a:endPara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F3A8E-6260-FBC5-CBAB-2CED46DD1010}"/>
                </a:ext>
              </a:extLst>
            </p:cNvPr>
            <p:cNvSpPr txBox="1"/>
            <p:nvPr/>
          </p:nvSpPr>
          <p:spPr>
            <a:xfrm>
              <a:off x="2203237" y="2744205"/>
              <a:ext cx="1455848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STEP4</a:t>
              </a:r>
            </a:p>
            <a:p>
              <a:pPr algn="ctr"/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조회 데이터 추출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E576176-47D9-62D6-032A-C0999A989496}"/>
              </a:ext>
            </a:extLst>
          </p:cNvPr>
          <p:cNvGrpSpPr/>
          <p:nvPr/>
        </p:nvGrpSpPr>
        <p:grpSpPr>
          <a:xfrm>
            <a:off x="5826715" y="4714747"/>
            <a:ext cx="1940557" cy="1300480"/>
            <a:chOff x="1960884" y="2697480"/>
            <a:chExt cx="1940557" cy="130048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60AFD9B-7878-E265-A708-FB63602C3E5C}"/>
                </a:ext>
              </a:extLst>
            </p:cNvPr>
            <p:cNvGrpSpPr/>
            <p:nvPr/>
          </p:nvGrpSpPr>
          <p:grpSpPr>
            <a:xfrm>
              <a:off x="1960884" y="2697480"/>
              <a:ext cx="1940557" cy="1300480"/>
              <a:chOff x="1097284" y="2778761"/>
              <a:chExt cx="1940557" cy="1300480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002DAF4-98C0-D08C-746F-781B8D02290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17322" y="2458723"/>
                <a:ext cx="1300480" cy="19405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102F846-C3A5-E598-AFE0-C47A49284CA7}"/>
                  </a:ext>
                </a:extLst>
              </p:cNvPr>
              <p:cNvSpPr/>
              <p:nvPr/>
            </p:nvSpPr>
            <p:spPr>
              <a:xfrm>
                <a:off x="1097285" y="3223787"/>
                <a:ext cx="1940556" cy="410426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Excel</a:t>
                </a:r>
                <a:endPara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67AB34-9075-8F08-C998-CD909AC390FA}"/>
                </a:ext>
              </a:extLst>
            </p:cNvPr>
            <p:cNvSpPr txBox="1"/>
            <p:nvPr/>
          </p:nvSpPr>
          <p:spPr>
            <a:xfrm>
              <a:off x="2285792" y="2744205"/>
              <a:ext cx="1290738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STEP5</a:t>
              </a:r>
            </a:p>
            <a:p>
              <a:pPr algn="ctr"/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엑셀 파일 출력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459C96E-B49A-A97C-DCAF-587A49C2AD5F}"/>
              </a:ext>
            </a:extLst>
          </p:cNvPr>
          <p:cNvGrpSpPr/>
          <p:nvPr/>
        </p:nvGrpSpPr>
        <p:grpSpPr>
          <a:xfrm>
            <a:off x="8188865" y="4714747"/>
            <a:ext cx="1940557" cy="1300480"/>
            <a:chOff x="1960884" y="2697480"/>
            <a:chExt cx="1940557" cy="130048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60A6789-810D-6EFD-0530-1F841AE08644}"/>
                </a:ext>
              </a:extLst>
            </p:cNvPr>
            <p:cNvGrpSpPr/>
            <p:nvPr/>
          </p:nvGrpSpPr>
          <p:grpSpPr>
            <a:xfrm>
              <a:off x="1960884" y="2697480"/>
              <a:ext cx="1940557" cy="1300480"/>
              <a:chOff x="1097284" y="2778761"/>
              <a:chExt cx="1940557" cy="1300480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6D16ACC-0353-9B7A-C0B3-57E0B812F51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17322" y="2458723"/>
                <a:ext cx="1300480" cy="19405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9392E71-7337-7FA8-429E-C58075797EE6}"/>
                  </a:ext>
                </a:extLst>
              </p:cNvPr>
              <p:cNvSpPr/>
              <p:nvPr/>
            </p:nvSpPr>
            <p:spPr>
              <a:xfrm>
                <a:off x="1097285" y="3223787"/>
                <a:ext cx="1940556" cy="41042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Web</a:t>
                </a:r>
                <a:endPara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EC35D3-022B-7FD4-4D3B-6D2614BC8F0C}"/>
                </a:ext>
              </a:extLst>
            </p:cNvPr>
            <p:cNvSpPr txBox="1"/>
            <p:nvPr/>
          </p:nvSpPr>
          <p:spPr>
            <a:xfrm>
              <a:off x="2397200" y="2744205"/>
              <a:ext cx="1067921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STEP6</a:t>
              </a:r>
            </a:p>
            <a:p>
              <a:pPr algn="ctr"/>
              <a:endPara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endPara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이메일 송신</a:t>
              </a: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55D09B0-CDA8-F828-98F8-F9A6A389759C}"/>
              </a:ext>
            </a:extLst>
          </p:cNvPr>
          <p:cNvCxnSpPr>
            <a:cxnSpLocks/>
            <a:stCxn id="13" idx="6"/>
            <a:endCxn id="45" idx="1"/>
          </p:cNvCxnSpPr>
          <p:nvPr/>
        </p:nvCxnSpPr>
        <p:spPr>
          <a:xfrm flipV="1">
            <a:off x="2847387" y="3088251"/>
            <a:ext cx="617179" cy="1741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E79D51F-C13D-C390-0828-6C7ED8DB6A3F}"/>
              </a:ext>
            </a:extLst>
          </p:cNvPr>
          <p:cNvCxnSpPr>
            <a:cxnSpLocks/>
            <a:stCxn id="44" idx="2"/>
            <a:endCxn id="11" idx="1"/>
          </p:cNvCxnSpPr>
          <p:nvPr/>
        </p:nvCxnSpPr>
        <p:spPr>
          <a:xfrm flipV="1">
            <a:off x="5405121" y="3088252"/>
            <a:ext cx="421595" cy="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1C12A1A-ECB1-E45A-FB34-76B0E3B17262}"/>
              </a:ext>
            </a:extLst>
          </p:cNvPr>
          <p:cNvCxnSpPr>
            <a:stCxn id="38" idx="2"/>
            <a:endCxn id="54" idx="3"/>
          </p:cNvCxnSpPr>
          <p:nvPr/>
        </p:nvCxnSpPr>
        <p:spPr>
          <a:xfrm rot="5400000">
            <a:off x="6305236" y="1860841"/>
            <a:ext cx="983515" cy="4724299"/>
          </a:xfrm>
          <a:prstGeom prst="bent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B32C53E-16A8-7043-E86B-DDADFB89E617}"/>
              </a:ext>
            </a:extLst>
          </p:cNvPr>
          <p:cNvCxnSpPr>
            <a:cxnSpLocks/>
          </p:cNvCxnSpPr>
          <p:nvPr/>
        </p:nvCxnSpPr>
        <p:spPr>
          <a:xfrm flipV="1">
            <a:off x="7774633" y="3095512"/>
            <a:ext cx="421595" cy="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6DE0FDD-F23D-219F-D9D7-EEB410518D84}"/>
              </a:ext>
            </a:extLst>
          </p:cNvPr>
          <p:cNvCxnSpPr>
            <a:cxnSpLocks/>
          </p:cNvCxnSpPr>
          <p:nvPr/>
        </p:nvCxnSpPr>
        <p:spPr>
          <a:xfrm flipV="1">
            <a:off x="5417598" y="5377021"/>
            <a:ext cx="421595" cy="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1D4843E-D284-5DD7-7955-26391B7228D5}"/>
              </a:ext>
            </a:extLst>
          </p:cNvPr>
          <p:cNvCxnSpPr>
            <a:cxnSpLocks/>
          </p:cNvCxnSpPr>
          <p:nvPr/>
        </p:nvCxnSpPr>
        <p:spPr>
          <a:xfrm flipV="1">
            <a:off x="7772650" y="5384720"/>
            <a:ext cx="421595" cy="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37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B2F0E9E-1E0B-20AE-3840-78AB09024272}"/>
              </a:ext>
            </a:extLst>
          </p:cNvPr>
          <p:cNvSpPr>
            <a:spLocks/>
          </p:cNvSpPr>
          <p:nvPr/>
        </p:nvSpPr>
        <p:spPr>
          <a:xfrm>
            <a:off x="0" y="-1051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B73BFF-387C-1F04-1065-539AED7D2C0D}"/>
              </a:ext>
            </a:extLst>
          </p:cNvPr>
          <p:cNvGrpSpPr/>
          <p:nvPr/>
        </p:nvGrpSpPr>
        <p:grpSpPr>
          <a:xfrm>
            <a:off x="3593057" y="731521"/>
            <a:ext cx="6552009" cy="5394959"/>
            <a:chOff x="4285160" y="855728"/>
            <a:chExt cx="3962781" cy="5394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E54660-BACA-6CDE-FE3B-82B578B3A3E2}"/>
                </a:ext>
              </a:extLst>
            </p:cNvPr>
            <p:cNvSpPr/>
            <p:nvPr/>
          </p:nvSpPr>
          <p:spPr>
            <a:xfrm>
              <a:off x="6620245" y="855728"/>
              <a:ext cx="1627696" cy="5394959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8724B9-D250-B9DC-741A-D686F6F911E0}"/>
                </a:ext>
              </a:extLst>
            </p:cNvPr>
            <p:cNvSpPr txBox="1"/>
            <p:nvPr/>
          </p:nvSpPr>
          <p:spPr>
            <a:xfrm>
              <a:off x="4285160" y="1297301"/>
              <a:ext cx="3668543" cy="430861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5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02. </a:t>
              </a:r>
              <a:r>
                <a:rPr lang="ko-KR" altLang="en-US" sz="5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수행 절차 및 방법</a:t>
              </a:r>
              <a:endParaRPr lang="en-US" altLang="ko-KR" sz="5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	</a:t>
              </a:r>
              <a:r>
                <a:rPr lang="en-US" altLang="ko-KR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- </a:t>
              </a:r>
              <a:r>
                <a:rPr lang="ko-KR" altLang="en-US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수행절차</a:t>
              </a:r>
              <a:endParaRPr lang="en-US" altLang="ko-KR" sz="2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	- </a:t>
              </a:r>
              <a:r>
                <a:rPr lang="ko-KR" altLang="en-US" sz="28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프로젝트 수행방법</a:t>
              </a:r>
              <a:endParaRPr lang="en-US" altLang="ko-KR" sz="2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								1) </a:t>
              </a:r>
              <a:r>
                <a:rPr lang="ko-KR" altLang="en-US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로직 구상</a:t>
              </a:r>
              <a:endPara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								2) </a:t>
              </a:r>
              <a:r>
                <a:rPr lang="ko-KR" altLang="en-US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로직 구현</a:t>
              </a:r>
              <a:endPara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								3) </a:t>
              </a:r>
              <a:r>
                <a:rPr lang="ko-KR" altLang="en-US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에러 및 예외처리</a:t>
              </a:r>
              <a:endPara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31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7FB6A5-9AC2-93FE-32FA-7989B425AC37}"/>
              </a:ext>
            </a:extLst>
          </p:cNvPr>
          <p:cNvSpPr/>
          <p:nvPr/>
        </p:nvSpPr>
        <p:spPr>
          <a:xfrm>
            <a:off x="2129936" y="390184"/>
            <a:ext cx="2970982" cy="180951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48034" y="-1016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A5EF1B09-5FE8-F5F7-4737-88240AA89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358852" y="6408631"/>
            <a:ext cx="904269" cy="449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A9C2F3-59AE-F9E2-D199-1344A6A35F14}"/>
              </a:ext>
            </a:extLst>
          </p:cNvPr>
          <p:cNvSpPr txBox="1">
            <a:spLocks/>
          </p:cNvSpPr>
          <p:nvPr/>
        </p:nvSpPr>
        <p:spPr>
          <a:xfrm>
            <a:off x="362016" y="682334"/>
            <a:ext cx="4480657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Project Schedule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143DEEB2-FE84-7E20-8559-30DF390CB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535542"/>
              </p:ext>
            </p:extLst>
          </p:nvPr>
        </p:nvGraphicFramePr>
        <p:xfrm>
          <a:off x="1615440" y="3104224"/>
          <a:ext cx="9133242" cy="27401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136242">
                  <a:extLst>
                    <a:ext uri="{9D8B030D-6E8A-4147-A177-3AD203B41FA5}">
                      <a16:colId xmlns:a16="http://schemas.microsoft.com/office/drawing/2014/main" val="2404671195"/>
                    </a:ext>
                  </a:extLst>
                </a:gridCol>
                <a:gridCol w="1199400">
                  <a:extLst>
                    <a:ext uri="{9D8B030D-6E8A-4147-A177-3AD203B41FA5}">
                      <a16:colId xmlns:a16="http://schemas.microsoft.com/office/drawing/2014/main" val="3867131036"/>
                    </a:ext>
                  </a:extLst>
                </a:gridCol>
                <a:gridCol w="1199400">
                  <a:extLst>
                    <a:ext uri="{9D8B030D-6E8A-4147-A177-3AD203B41FA5}">
                      <a16:colId xmlns:a16="http://schemas.microsoft.com/office/drawing/2014/main" val="2985715884"/>
                    </a:ext>
                  </a:extLst>
                </a:gridCol>
                <a:gridCol w="1199400">
                  <a:extLst>
                    <a:ext uri="{9D8B030D-6E8A-4147-A177-3AD203B41FA5}">
                      <a16:colId xmlns:a16="http://schemas.microsoft.com/office/drawing/2014/main" val="1099205834"/>
                    </a:ext>
                  </a:extLst>
                </a:gridCol>
                <a:gridCol w="1199400">
                  <a:extLst>
                    <a:ext uri="{9D8B030D-6E8A-4147-A177-3AD203B41FA5}">
                      <a16:colId xmlns:a16="http://schemas.microsoft.com/office/drawing/2014/main" val="3368850969"/>
                    </a:ext>
                  </a:extLst>
                </a:gridCol>
                <a:gridCol w="1199400">
                  <a:extLst>
                    <a:ext uri="{9D8B030D-6E8A-4147-A177-3AD203B41FA5}">
                      <a16:colId xmlns:a16="http://schemas.microsoft.com/office/drawing/2014/main" val="2558460977"/>
                    </a:ext>
                  </a:extLst>
                </a:gridCol>
              </a:tblGrid>
              <a:tr h="548034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4/27 (</a:t>
                      </a:r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목</a:t>
                      </a:r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4/28 (</a:t>
                      </a:r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금</a:t>
                      </a:r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5/1 (</a:t>
                      </a:r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5/2 (</a:t>
                      </a:r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</a:t>
                      </a:r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5/3 (</a:t>
                      </a:r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수</a:t>
                      </a:r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025101"/>
                  </a:ext>
                </a:extLst>
              </a:tr>
              <a:tr h="5480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로직 구상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9469878"/>
                  </a:ext>
                </a:extLst>
              </a:tr>
              <a:tr h="5480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로직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0834850"/>
                  </a:ext>
                </a:extLst>
              </a:tr>
              <a:tr h="5480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로직 안정화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3818919"/>
                  </a:ext>
                </a:extLst>
              </a:tr>
              <a:tr h="5480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프로젝트 </a:t>
                      </a:r>
                      <a:r>
                        <a:rPr lang="en-US" altLang="ko-KR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PPT </a:t>
                      </a:r>
                      <a:r>
                        <a:rPr lang="ko-KR" altLang="en-US" sz="16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제작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340894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D92041-DB60-147C-D663-05B9204E03F6}"/>
              </a:ext>
            </a:extLst>
          </p:cNvPr>
          <p:cNvSpPr/>
          <p:nvPr/>
        </p:nvSpPr>
        <p:spPr>
          <a:xfrm>
            <a:off x="4764324" y="3794344"/>
            <a:ext cx="1179276" cy="279562"/>
          </a:xfrm>
          <a:prstGeom prst="rect">
            <a:avLst/>
          </a:prstGeom>
          <a:solidFill>
            <a:srgbClr val="37A9FF"/>
          </a:solidFill>
          <a:ln>
            <a:solidFill>
              <a:srgbClr val="37A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E4E4DA-1DC1-3A29-DE85-7DE1D476C5B9}"/>
              </a:ext>
            </a:extLst>
          </p:cNvPr>
          <p:cNvSpPr/>
          <p:nvPr/>
        </p:nvSpPr>
        <p:spPr>
          <a:xfrm>
            <a:off x="5965359" y="4340387"/>
            <a:ext cx="2371818" cy="279562"/>
          </a:xfrm>
          <a:prstGeom prst="rect">
            <a:avLst/>
          </a:prstGeom>
          <a:solidFill>
            <a:srgbClr val="0091FE"/>
          </a:solidFill>
          <a:ln w="19050">
            <a:solidFill>
              <a:srgbClr val="0091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E99D5-62AC-D377-D09C-F21EC966A63F}"/>
              </a:ext>
            </a:extLst>
          </p:cNvPr>
          <p:cNvSpPr/>
          <p:nvPr/>
        </p:nvSpPr>
        <p:spPr>
          <a:xfrm>
            <a:off x="8355107" y="4889854"/>
            <a:ext cx="1183340" cy="279562"/>
          </a:xfrm>
          <a:prstGeom prst="rect">
            <a:avLst/>
          </a:prstGeom>
          <a:solidFill>
            <a:srgbClr val="0070C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9B67F-7365-3660-0F33-C14A28A2034D}"/>
              </a:ext>
            </a:extLst>
          </p:cNvPr>
          <p:cNvSpPr/>
          <p:nvPr/>
        </p:nvSpPr>
        <p:spPr>
          <a:xfrm>
            <a:off x="9556377" y="5422944"/>
            <a:ext cx="1183340" cy="279562"/>
          </a:xfrm>
          <a:prstGeom prst="rect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4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DF65A8C-4BC0-21EA-8C7F-A7B76D42C7C7}"/>
              </a:ext>
            </a:extLst>
          </p:cNvPr>
          <p:cNvSpPr/>
          <p:nvPr/>
        </p:nvSpPr>
        <p:spPr>
          <a:xfrm>
            <a:off x="4545688" y="1118349"/>
            <a:ext cx="654653" cy="6818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F163-CCA6-D6FE-9321-EB4069D4ECF4}"/>
              </a:ext>
            </a:extLst>
          </p:cNvPr>
          <p:cNvSpPr txBox="1">
            <a:spLocks/>
          </p:cNvSpPr>
          <p:nvPr/>
        </p:nvSpPr>
        <p:spPr>
          <a:xfrm>
            <a:off x="524041" y="333954"/>
            <a:ext cx="4480657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수행방법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24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Algorithm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8ED83-B43D-79A7-51C9-1D4E2250F302}"/>
              </a:ext>
            </a:extLst>
          </p:cNvPr>
          <p:cNvSpPr txBox="1"/>
          <p:nvPr/>
        </p:nvSpPr>
        <p:spPr>
          <a:xfrm>
            <a:off x="1252168" y="6262436"/>
            <a:ext cx="1059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알고리즘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</a:t>
            </a:r>
            <a:endParaRPr lang="ko-KR" altLang="en-US" sz="1100" dirty="0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4A25384F-B66F-FA5C-2A11-8D1F970A2A72}"/>
              </a:ext>
            </a:extLst>
          </p:cNvPr>
          <p:cNvGrpSpPr/>
          <p:nvPr/>
        </p:nvGrpSpPr>
        <p:grpSpPr>
          <a:xfrm>
            <a:off x="1327840" y="2761406"/>
            <a:ext cx="4826516" cy="3264958"/>
            <a:chOff x="2045781" y="2921000"/>
            <a:chExt cx="5288999" cy="313786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6EBD694-E933-6DAD-21ED-C00F5A85EA25}"/>
                </a:ext>
              </a:extLst>
            </p:cNvPr>
            <p:cNvSpPr/>
            <p:nvPr/>
          </p:nvSpPr>
          <p:spPr>
            <a:xfrm>
              <a:off x="2045781" y="2921000"/>
              <a:ext cx="792480" cy="508000"/>
            </a:xfrm>
            <a:prstGeom prst="round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START</a:t>
              </a:r>
              <a:endParaRPr lang="ko-KR" altLang="en-US" sz="1200" dirty="0">
                <a:solidFill>
                  <a:srgbClr val="FF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7E48541A-A08F-9B4F-01C6-DEA9A21CA42A}"/>
                </a:ext>
              </a:extLst>
            </p:cNvPr>
            <p:cNvSpPr/>
            <p:nvPr/>
          </p:nvSpPr>
          <p:spPr>
            <a:xfrm>
              <a:off x="3124145" y="2921000"/>
              <a:ext cx="1212956" cy="508000"/>
            </a:xfrm>
            <a:prstGeom prst="hexagon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변수초기화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BDA3AEA-40D0-71F6-A8F7-5B3CB484A7B5}"/>
                </a:ext>
              </a:extLst>
            </p:cNvPr>
            <p:cNvSpPr/>
            <p:nvPr/>
          </p:nvSpPr>
          <p:spPr>
            <a:xfrm>
              <a:off x="4622985" y="2921000"/>
              <a:ext cx="1212956" cy="5080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엑셀파일읽기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B856CA5-4505-6662-AAEE-FE8BED5472B3}"/>
                </a:ext>
              </a:extLst>
            </p:cNvPr>
            <p:cNvSpPr/>
            <p:nvPr/>
          </p:nvSpPr>
          <p:spPr>
            <a:xfrm>
              <a:off x="6121824" y="2921000"/>
              <a:ext cx="1212956" cy="5080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홈택스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 접속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883838-42DB-EB03-53DD-545DD13D90C0}"/>
                </a:ext>
              </a:extLst>
            </p:cNvPr>
            <p:cNvSpPr/>
            <p:nvPr/>
          </p:nvSpPr>
          <p:spPr>
            <a:xfrm>
              <a:off x="2045781" y="4235931"/>
              <a:ext cx="1212956" cy="5080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조회 및 발급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F1194FB-9C04-B5DF-977A-DCC781556D66}"/>
                </a:ext>
              </a:extLst>
            </p:cNvPr>
            <p:cNvSpPr/>
            <p:nvPr/>
          </p:nvSpPr>
          <p:spPr>
            <a:xfrm>
              <a:off x="3591018" y="4235931"/>
              <a:ext cx="1534724" cy="5080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사업자등록상태조회</a:t>
              </a:r>
              <a:endParaRPr lang="ko-KR" altLang="en-US" sz="1200" dirty="0">
                <a:solidFill>
                  <a:schemeClr val="tx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4CBACA1-A453-6DCF-2A42-DA3DB2B64D54}"/>
                </a:ext>
              </a:extLst>
            </p:cNvPr>
            <p:cNvSpPr/>
            <p:nvPr/>
          </p:nvSpPr>
          <p:spPr>
            <a:xfrm>
              <a:off x="5458023" y="4235931"/>
              <a:ext cx="1815321" cy="5080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조회 및 데이터 </a:t>
              </a:r>
              <a:r>
                <a:rPr lang="ko-KR" altLang="en-US" sz="1200" dirty="0" err="1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스크랩핑</a:t>
              </a:r>
              <a:endParaRPr lang="ko-KR" altLang="en-US" sz="1200" dirty="0">
                <a:solidFill>
                  <a:schemeClr val="tx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B8FF39-0373-8C12-39C1-017EBCA6A482}"/>
                </a:ext>
              </a:extLst>
            </p:cNvPr>
            <p:cNvSpPr/>
            <p:nvPr/>
          </p:nvSpPr>
          <p:spPr>
            <a:xfrm>
              <a:off x="3260829" y="5550862"/>
              <a:ext cx="1161287" cy="5080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결과파일전송</a:t>
              </a:r>
              <a:endParaRPr lang="ko-KR" altLang="en-US" sz="1200" dirty="0">
                <a:solidFill>
                  <a:schemeClr val="tx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13298C9-47FC-23A9-AC7C-5DB17F9F1D61}"/>
                </a:ext>
              </a:extLst>
            </p:cNvPr>
            <p:cNvSpPr/>
            <p:nvPr/>
          </p:nvSpPr>
          <p:spPr>
            <a:xfrm>
              <a:off x="2045781" y="5550862"/>
              <a:ext cx="907661" cy="5080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엑셀입력</a:t>
              </a:r>
              <a:endParaRPr lang="ko-KR" altLang="en-US" sz="1200" dirty="0">
                <a:solidFill>
                  <a:schemeClr val="tx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A30E8EB-0EF6-F91A-13CE-BD08490181D0}"/>
                </a:ext>
              </a:extLst>
            </p:cNvPr>
            <p:cNvSpPr/>
            <p:nvPr/>
          </p:nvSpPr>
          <p:spPr>
            <a:xfrm>
              <a:off x="4729502" y="5550862"/>
              <a:ext cx="792480" cy="508000"/>
            </a:xfrm>
            <a:prstGeom prst="round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END</a:t>
              </a:r>
              <a:endParaRPr lang="ko-KR" altLang="en-US" sz="1200" dirty="0">
                <a:solidFill>
                  <a:srgbClr val="FF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75A090B9-09BE-D91D-7B29-64AAAAA1F37F}"/>
                </a:ext>
              </a:extLst>
            </p:cNvPr>
            <p:cNvCxnSpPr>
              <a:stCxn id="31" idx="3"/>
              <a:endCxn id="32" idx="3"/>
            </p:cNvCxnSpPr>
            <p:nvPr/>
          </p:nvCxnSpPr>
          <p:spPr>
            <a:xfrm>
              <a:off x="2838261" y="3175000"/>
              <a:ext cx="28588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D677F5D-777C-2FBF-92F9-4D9126A9548F}"/>
                </a:ext>
              </a:extLst>
            </p:cNvPr>
            <p:cNvCxnSpPr/>
            <p:nvPr/>
          </p:nvCxnSpPr>
          <p:spPr>
            <a:xfrm>
              <a:off x="4337101" y="3175000"/>
              <a:ext cx="28588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283687B-EA56-730D-9DA6-793823DB869E}"/>
                </a:ext>
              </a:extLst>
            </p:cNvPr>
            <p:cNvCxnSpPr/>
            <p:nvPr/>
          </p:nvCxnSpPr>
          <p:spPr>
            <a:xfrm>
              <a:off x="5835940" y="3175000"/>
              <a:ext cx="28588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89DA133-F6BF-140A-DE29-59040FDB3C69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3258737" y="4489931"/>
              <a:ext cx="332281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B6202C1-406B-E0F4-A8AC-16D0E622B3DC}"/>
                </a:ext>
              </a:extLst>
            </p:cNvPr>
            <p:cNvCxnSpPr>
              <a:cxnSpLocks/>
            </p:cNvCxnSpPr>
            <p:nvPr/>
          </p:nvCxnSpPr>
          <p:spPr>
            <a:xfrm>
              <a:off x="5119736" y="4499343"/>
              <a:ext cx="332281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2F03F25-C5FB-1189-AD39-20EFF2851CFB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2953442" y="5804862"/>
              <a:ext cx="307387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C4180200-B58E-74D8-AD3C-CFFD24F8E935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422116" y="5804862"/>
              <a:ext cx="307386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0CA06E2B-1176-45BA-4527-F949D7C6E83A}"/>
                </a:ext>
              </a:extLst>
            </p:cNvPr>
            <p:cNvCxnSpPr>
              <a:stCxn id="34" idx="2"/>
              <a:endCxn id="35" idx="0"/>
            </p:cNvCxnSpPr>
            <p:nvPr/>
          </p:nvCxnSpPr>
          <p:spPr>
            <a:xfrm rot="5400000">
              <a:off x="4286816" y="1794444"/>
              <a:ext cx="806931" cy="4076043"/>
            </a:xfrm>
            <a:prstGeom prst="bentConnector3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8BB5A4DE-9FDC-43E8-484A-7FF5BB3B30C5}"/>
                </a:ext>
              </a:extLst>
            </p:cNvPr>
            <p:cNvCxnSpPr>
              <a:cxnSpLocks/>
              <a:stCxn id="37" idx="2"/>
              <a:endCxn id="39" idx="0"/>
            </p:cNvCxnSpPr>
            <p:nvPr/>
          </p:nvCxnSpPr>
          <p:spPr>
            <a:xfrm rot="5400000">
              <a:off x="4029183" y="3214360"/>
              <a:ext cx="806931" cy="38660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그림 91" descr="로고이(가) 표시된 사진&#10;&#10;자동 생성된 설명">
            <a:extLst>
              <a:ext uri="{FF2B5EF4-FFF2-40B4-BE49-F238E27FC236}">
                <a16:creationId xmlns:a16="http://schemas.microsoft.com/office/drawing/2014/main" id="{F3A2195E-9C3C-B43A-8781-6C59FBC29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87731" y="6408631"/>
            <a:ext cx="904269" cy="449369"/>
          </a:xfrm>
          <a:prstGeom prst="rect">
            <a:avLst/>
          </a:prstGeom>
        </p:spPr>
      </p:pic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98EF213-CC78-0ED8-3CC7-36241CBB0ABD}"/>
              </a:ext>
            </a:extLst>
          </p:cNvPr>
          <p:cNvGrpSpPr/>
          <p:nvPr/>
        </p:nvGrpSpPr>
        <p:grpSpPr>
          <a:xfrm>
            <a:off x="7530809" y="2521510"/>
            <a:ext cx="3297580" cy="3506952"/>
            <a:chOff x="6410244" y="2466489"/>
            <a:chExt cx="3297580" cy="3506952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514BDBC-293A-1C67-DD69-461E25FE1A10}"/>
                </a:ext>
              </a:extLst>
            </p:cNvPr>
            <p:cNvGrpSpPr/>
            <p:nvPr/>
          </p:nvGrpSpPr>
          <p:grpSpPr>
            <a:xfrm>
              <a:off x="6410244" y="4415396"/>
              <a:ext cx="689666" cy="619931"/>
              <a:chOff x="7978118" y="4905363"/>
              <a:chExt cx="942562" cy="768380"/>
            </a:xfrm>
          </p:grpSpPr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71793A3E-3644-86D9-A4BF-EFBA170252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21" t="12394" r="26258" b="32843"/>
              <a:stretch/>
            </p:blipFill>
            <p:spPr>
              <a:xfrm>
                <a:off x="8239731" y="4905363"/>
                <a:ext cx="384288" cy="446610"/>
              </a:xfrm>
              <a:prstGeom prst="rect">
                <a:avLst/>
              </a:prstGeom>
            </p:spPr>
          </p:pic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40E8CDF-45E1-18E1-5521-5D4BAE7656D0}"/>
                  </a:ext>
                </a:extLst>
              </p:cNvPr>
              <p:cNvSpPr txBox="1"/>
              <p:nvPr/>
            </p:nvSpPr>
            <p:spPr>
              <a:xfrm>
                <a:off x="7978118" y="5387636"/>
                <a:ext cx="942562" cy="286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Config</a:t>
                </a:r>
                <a:endParaRPr lang="ko-KR" altLang="en-US" sz="9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883B923-6A51-090C-B86D-30ADB15C09D1}"/>
                </a:ext>
              </a:extLst>
            </p:cNvPr>
            <p:cNvGrpSpPr/>
            <p:nvPr/>
          </p:nvGrpSpPr>
          <p:grpSpPr>
            <a:xfrm>
              <a:off x="7162917" y="2466489"/>
              <a:ext cx="476065" cy="687986"/>
              <a:chOff x="3989296" y="2544847"/>
              <a:chExt cx="650635" cy="78934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4DAB8E9E-2CB0-9D84-7D23-970FF9186A32}"/>
                  </a:ext>
                </a:extLst>
              </p:cNvPr>
              <p:cNvGrpSpPr/>
              <p:nvPr/>
            </p:nvGrpSpPr>
            <p:grpSpPr>
              <a:xfrm>
                <a:off x="3989296" y="2544847"/>
                <a:ext cx="644493" cy="681824"/>
                <a:chOff x="6655279" y="2034580"/>
                <a:chExt cx="972098" cy="971490"/>
              </a:xfrm>
            </p:grpSpPr>
            <p:pic>
              <p:nvPicPr>
                <p:cNvPr id="140" name="그래픽 139" descr="폴더 윤곽선">
                  <a:extLst>
                    <a:ext uri="{FF2B5EF4-FFF2-40B4-BE49-F238E27FC236}">
                      <a16:creationId xmlns:a16="http://schemas.microsoft.com/office/drawing/2014/main" id="{E83DFF28-89A3-32E8-E373-733AD8AAB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12978" y="2091670"/>
                  <a:ext cx="914399" cy="914400"/>
                </a:xfrm>
                <a:prstGeom prst="rect">
                  <a:avLst/>
                </a:prstGeom>
              </p:spPr>
            </p:pic>
            <p:pic>
              <p:nvPicPr>
                <p:cNvPr id="141" name="그래픽 140" descr="폴더 단색으로 채워진">
                  <a:extLst>
                    <a:ext uri="{FF2B5EF4-FFF2-40B4-BE49-F238E27FC236}">
                      <a16:creationId xmlns:a16="http://schemas.microsoft.com/office/drawing/2014/main" id="{4A73D23C-5F75-3E59-0D5D-B33C384D3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5279" y="2034580"/>
                  <a:ext cx="914399" cy="914400"/>
                </a:xfrm>
                <a:prstGeom prst="rect">
                  <a:avLst/>
                </a:prstGeom>
              </p:spPr>
            </p:pic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4A53BB9-9E0B-0051-8A9E-DB9C84AC4839}"/>
                  </a:ext>
                </a:extLst>
              </p:cNvPr>
              <p:cNvSpPr txBox="1"/>
              <p:nvPr/>
            </p:nvSpPr>
            <p:spPr>
              <a:xfrm>
                <a:off x="4088000" y="3069350"/>
                <a:ext cx="551931" cy="264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RPA</a:t>
                </a:r>
                <a:endParaRPr lang="ko-KR" altLang="en-US" sz="9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F2F2B0C-0C1C-1ECA-0BA2-136A8E7AC8F3}"/>
                </a:ext>
              </a:extLst>
            </p:cNvPr>
            <p:cNvGrpSpPr/>
            <p:nvPr/>
          </p:nvGrpSpPr>
          <p:grpSpPr>
            <a:xfrm>
              <a:off x="6507424" y="3323031"/>
              <a:ext cx="524332" cy="703791"/>
              <a:chOff x="3974969" y="2573062"/>
              <a:chExt cx="716601" cy="872321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D91B6875-32BA-8056-8266-7AAD12549D8D}"/>
                  </a:ext>
                </a:extLst>
              </p:cNvPr>
              <p:cNvGrpSpPr/>
              <p:nvPr/>
            </p:nvGrpSpPr>
            <p:grpSpPr>
              <a:xfrm>
                <a:off x="3989294" y="2573062"/>
                <a:ext cx="654653" cy="681824"/>
                <a:chOff x="6655279" y="2074780"/>
                <a:chExt cx="987423" cy="971490"/>
              </a:xfrm>
            </p:grpSpPr>
            <p:pic>
              <p:nvPicPr>
                <p:cNvPr id="136" name="그래픽 135" descr="폴더 윤곽선">
                  <a:extLst>
                    <a:ext uri="{FF2B5EF4-FFF2-40B4-BE49-F238E27FC236}">
                      <a16:creationId xmlns:a16="http://schemas.microsoft.com/office/drawing/2014/main" id="{A5F86713-D7B5-34E5-F17E-880C73B56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8302" y="213187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37" name="그래픽 136" descr="폴더 단색으로 채워진">
                  <a:extLst>
                    <a:ext uri="{FF2B5EF4-FFF2-40B4-BE49-F238E27FC236}">
                      <a16:creationId xmlns:a16="http://schemas.microsoft.com/office/drawing/2014/main" id="{672B1CBF-6F69-21D2-88BE-0C02E865A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5279" y="207478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A9CF7F8-32BF-9077-B26D-8053992FF6D7}"/>
                  </a:ext>
                </a:extLst>
              </p:cNvPr>
              <p:cNvSpPr txBox="1"/>
              <p:nvPr/>
            </p:nvSpPr>
            <p:spPr>
              <a:xfrm>
                <a:off x="3974969" y="3159276"/>
                <a:ext cx="716601" cy="286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Config</a:t>
                </a:r>
                <a:endParaRPr lang="ko-KR" altLang="en-US" sz="9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324BFE20-310C-08F6-1608-7B1B426C78C6}"/>
                </a:ext>
              </a:extLst>
            </p:cNvPr>
            <p:cNvGrpSpPr/>
            <p:nvPr/>
          </p:nvGrpSpPr>
          <p:grpSpPr>
            <a:xfrm>
              <a:off x="7805252" y="3323030"/>
              <a:ext cx="1043405" cy="808967"/>
              <a:chOff x="3709029" y="2573062"/>
              <a:chExt cx="1426016" cy="100268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CF6EF3DF-E142-BF3A-619F-F319BE7CEB1F}"/>
                  </a:ext>
                </a:extLst>
              </p:cNvPr>
              <p:cNvGrpSpPr/>
              <p:nvPr/>
            </p:nvGrpSpPr>
            <p:grpSpPr>
              <a:xfrm>
                <a:off x="3989294" y="2573062"/>
                <a:ext cx="654653" cy="681824"/>
                <a:chOff x="6655279" y="2074780"/>
                <a:chExt cx="987423" cy="971490"/>
              </a:xfrm>
            </p:grpSpPr>
            <p:pic>
              <p:nvPicPr>
                <p:cNvPr id="132" name="그래픽 131" descr="폴더 윤곽선">
                  <a:extLst>
                    <a:ext uri="{FF2B5EF4-FFF2-40B4-BE49-F238E27FC236}">
                      <a16:creationId xmlns:a16="http://schemas.microsoft.com/office/drawing/2014/main" id="{F311CA1A-C048-6B25-4D3A-EF46D60F4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8302" y="213187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33" name="그래픽 132" descr="폴더 단색으로 채워진">
                  <a:extLst>
                    <a:ext uri="{FF2B5EF4-FFF2-40B4-BE49-F238E27FC236}">
                      <a16:creationId xmlns:a16="http://schemas.microsoft.com/office/drawing/2014/main" id="{1EE5FDB5-1A9D-0ABE-970B-4D90909DD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5279" y="2074780"/>
                  <a:ext cx="914399" cy="914400"/>
                </a:xfrm>
                <a:prstGeom prst="rect">
                  <a:avLst/>
                </a:prstGeom>
              </p:spPr>
            </p:pic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B79836D-1F6A-96FE-3BBE-A17625314878}"/>
                  </a:ext>
                </a:extLst>
              </p:cNvPr>
              <p:cNvSpPr txBox="1"/>
              <p:nvPr/>
            </p:nvSpPr>
            <p:spPr>
              <a:xfrm>
                <a:off x="3709029" y="3117973"/>
                <a:ext cx="1426016" cy="45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TypeD</a:t>
                </a:r>
                <a:r>
                  <a:rPr lang="en-US" altLang="ko-KR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_(</a:t>
                </a:r>
                <a:r>
                  <a:rPr lang="ko-KR" altLang="en-US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경영</a:t>
                </a:r>
                <a:r>
                  <a:rPr lang="en-US" altLang="ko-KR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)KS_</a:t>
                </a:r>
                <a:r>
                  <a:rPr lang="ko-KR" altLang="en-US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사업자</a:t>
                </a:r>
                <a:r>
                  <a:rPr lang="en-US" altLang="ko-KR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_</a:t>
                </a:r>
                <a:r>
                  <a:rPr lang="ko-KR" altLang="en-US" sz="900" dirty="0" err="1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휴폐업</a:t>
                </a:r>
                <a:r>
                  <a:rPr lang="en-US" altLang="ko-KR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_</a:t>
                </a:r>
                <a:r>
                  <a:rPr lang="ko-KR" altLang="en-US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조회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E12504CD-8292-CF6A-03B7-5507E565A88E}"/>
                </a:ext>
              </a:extLst>
            </p:cNvPr>
            <p:cNvGrpSpPr/>
            <p:nvPr/>
          </p:nvGrpSpPr>
          <p:grpSpPr>
            <a:xfrm>
              <a:off x="7387456" y="4309261"/>
              <a:ext cx="652064" cy="692158"/>
              <a:chOff x="3869522" y="2573062"/>
              <a:chExt cx="891172" cy="85790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320EC6DA-C19F-4505-85D5-3A34A192A5F1}"/>
                  </a:ext>
                </a:extLst>
              </p:cNvPr>
              <p:cNvGrpSpPr/>
              <p:nvPr/>
            </p:nvGrpSpPr>
            <p:grpSpPr>
              <a:xfrm>
                <a:off x="3989294" y="2573062"/>
                <a:ext cx="654653" cy="681824"/>
                <a:chOff x="6655279" y="2074780"/>
                <a:chExt cx="987423" cy="971490"/>
              </a:xfrm>
            </p:grpSpPr>
            <p:pic>
              <p:nvPicPr>
                <p:cNvPr id="128" name="그래픽 127" descr="폴더 윤곽선">
                  <a:extLst>
                    <a:ext uri="{FF2B5EF4-FFF2-40B4-BE49-F238E27FC236}">
                      <a16:creationId xmlns:a16="http://schemas.microsoft.com/office/drawing/2014/main" id="{8C131F99-D30A-0E19-26CE-145D6B6ED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8302" y="213187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29" name="그래픽 128" descr="폴더 단색으로 채워진">
                  <a:extLst>
                    <a:ext uri="{FF2B5EF4-FFF2-40B4-BE49-F238E27FC236}">
                      <a16:creationId xmlns:a16="http://schemas.microsoft.com/office/drawing/2014/main" id="{61F01AC0-B3AA-8A5C-D88D-E4328CF61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5279" y="207478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09D0384-FCF5-B3DB-8E52-D3B60DADCFBC}"/>
                  </a:ext>
                </a:extLst>
              </p:cNvPr>
              <p:cNvSpPr txBox="1"/>
              <p:nvPr/>
            </p:nvSpPr>
            <p:spPr>
              <a:xfrm>
                <a:off x="3869522" y="3144858"/>
                <a:ext cx="891172" cy="286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Template</a:t>
                </a:r>
                <a:endParaRPr lang="ko-KR" altLang="en-US" sz="9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28C6B7-E011-683B-D5D3-A38432069205}"/>
                </a:ext>
              </a:extLst>
            </p:cNvPr>
            <p:cNvGrpSpPr/>
            <p:nvPr/>
          </p:nvGrpSpPr>
          <p:grpSpPr>
            <a:xfrm>
              <a:off x="8749067" y="4298210"/>
              <a:ext cx="552424" cy="688186"/>
              <a:chOff x="3963329" y="2573062"/>
              <a:chExt cx="754995" cy="852979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99F23634-92B3-34B6-D322-F3E7C558748C}"/>
                  </a:ext>
                </a:extLst>
              </p:cNvPr>
              <p:cNvGrpSpPr/>
              <p:nvPr/>
            </p:nvGrpSpPr>
            <p:grpSpPr>
              <a:xfrm>
                <a:off x="3989294" y="2573062"/>
                <a:ext cx="654653" cy="681824"/>
                <a:chOff x="6655279" y="2074780"/>
                <a:chExt cx="987423" cy="971490"/>
              </a:xfrm>
            </p:grpSpPr>
            <p:pic>
              <p:nvPicPr>
                <p:cNvPr id="124" name="그래픽 123" descr="폴더 윤곽선">
                  <a:extLst>
                    <a:ext uri="{FF2B5EF4-FFF2-40B4-BE49-F238E27FC236}">
                      <a16:creationId xmlns:a16="http://schemas.microsoft.com/office/drawing/2014/main" id="{0EA8195F-A68E-0FB2-3DE6-36B7AC0F0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8302" y="213187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25" name="그래픽 124" descr="폴더 단색으로 채워진">
                  <a:extLst>
                    <a:ext uri="{FF2B5EF4-FFF2-40B4-BE49-F238E27FC236}">
                      <a16:creationId xmlns:a16="http://schemas.microsoft.com/office/drawing/2014/main" id="{650FFFC3-C6EE-B63E-8267-C09EC00A7B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5279" y="207478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5E272E2-AC29-AE30-FFFE-EDFAFF871957}"/>
                  </a:ext>
                </a:extLst>
              </p:cNvPr>
              <p:cNvSpPr txBox="1"/>
              <p:nvPr/>
            </p:nvSpPr>
            <p:spPr>
              <a:xfrm>
                <a:off x="3963329" y="3139934"/>
                <a:ext cx="754995" cy="286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Result</a:t>
                </a:r>
                <a:endParaRPr lang="ko-KR" altLang="en-US" sz="9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45E2BB5-3B2F-3DC4-E16C-D0C67EACC21F}"/>
                </a:ext>
              </a:extLst>
            </p:cNvPr>
            <p:cNvGrpSpPr/>
            <p:nvPr/>
          </p:nvGrpSpPr>
          <p:grpSpPr>
            <a:xfrm>
              <a:off x="8366264" y="5189678"/>
              <a:ext cx="722321" cy="733477"/>
              <a:chOff x="7964735" y="4905363"/>
              <a:chExt cx="987192" cy="909116"/>
            </a:xfrm>
          </p:grpSpPr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7DC3211E-6F93-01C1-7B42-7B87FF2D8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21" t="12394" r="26258" b="32843"/>
              <a:stretch/>
            </p:blipFill>
            <p:spPr>
              <a:xfrm>
                <a:off x="8239731" y="4905363"/>
                <a:ext cx="384288" cy="446610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7D45D42-1E6D-167A-31ED-DBD57761B840}"/>
                  </a:ext>
                </a:extLst>
              </p:cNvPr>
              <p:cNvSpPr txBox="1"/>
              <p:nvPr/>
            </p:nvSpPr>
            <p:spPr>
              <a:xfrm>
                <a:off x="7964735" y="5356708"/>
                <a:ext cx="987192" cy="457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사업자등록</a:t>
                </a:r>
                <a:endParaRPr lang="en-US" altLang="ko-KR" sz="9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  <a:p>
                <a:pPr algn="ctr"/>
                <a:r>
                  <a:rPr lang="ko-KR" altLang="en-US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상태조회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53020E5-3B06-A82C-F475-6F51C1506193}"/>
                </a:ext>
              </a:extLst>
            </p:cNvPr>
            <p:cNvGrpSpPr/>
            <p:nvPr/>
          </p:nvGrpSpPr>
          <p:grpSpPr>
            <a:xfrm>
              <a:off x="9055760" y="5189676"/>
              <a:ext cx="652064" cy="609771"/>
              <a:chOff x="8019777" y="4905363"/>
              <a:chExt cx="891172" cy="755787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232CFFCC-FADA-D040-FD73-74EEC2600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21" t="12394" r="26258" b="32843"/>
              <a:stretch/>
            </p:blipFill>
            <p:spPr>
              <a:xfrm>
                <a:off x="8239731" y="4905363"/>
                <a:ext cx="384288" cy="446610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4AA9E5D-11DA-1412-9463-066383369768}"/>
                  </a:ext>
                </a:extLst>
              </p:cNvPr>
              <p:cNvSpPr txBox="1"/>
              <p:nvPr/>
            </p:nvSpPr>
            <p:spPr>
              <a:xfrm>
                <a:off x="8019777" y="5375043"/>
                <a:ext cx="891172" cy="286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폐업자명단</a:t>
                </a:r>
              </a:p>
            </p:txBody>
          </p:sp>
        </p:grp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682EF51-C2C3-5A2D-B231-19FB97E090BE}"/>
                </a:ext>
              </a:extLst>
            </p:cNvPr>
            <p:cNvCxnSpPr>
              <a:cxnSpLocks/>
              <a:stCxn id="137" idx="0"/>
              <a:endCxn id="139" idx="2"/>
            </p:cNvCxnSpPr>
            <p:nvPr/>
          </p:nvCxnSpPr>
          <p:spPr>
            <a:xfrm flipV="1">
              <a:off x="6739697" y="3154475"/>
              <a:ext cx="697363" cy="1685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D7285A9-8DE4-428F-036A-23579189D5C1}"/>
                </a:ext>
              </a:extLst>
            </p:cNvPr>
            <p:cNvCxnSpPr>
              <a:cxnSpLocks/>
              <a:stCxn id="139" idx="2"/>
              <a:endCxn id="133" idx="0"/>
            </p:cNvCxnSpPr>
            <p:nvPr/>
          </p:nvCxnSpPr>
          <p:spPr>
            <a:xfrm>
              <a:off x="7437060" y="3154475"/>
              <a:ext cx="795051" cy="16855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DED1AE9-3B75-4B14-60F0-77D12B016D69}"/>
                </a:ext>
              </a:extLst>
            </p:cNvPr>
            <p:cNvCxnSpPr/>
            <p:nvPr/>
          </p:nvCxnSpPr>
          <p:spPr>
            <a:xfrm>
              <a:off x="6747131" y="4083091"/>
              <a:ext cx="0" cy="291319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AEA24D5-BE88-C4C1-99B9-97E9129B43A9}"/>
                </a:ext>
              </a:extLst>
            </p:cNvPr>
            <p:cNvCxnSpPr>
              <a:cxnSpLocks/>
              <a:stCxn id="131" idx="2"/>
              <a:endCxn id="129" idx="0"/>
            </p:cNvCxnSpPr>
            <p:nvPr/>
          </p:nvCxnSpPr>
          <p:spPr>
            <a:xfrm flipH="1">
              <a:off x="7696883" y="4131997"/>
              <a:ext cx="630072" cy="17726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6ABBC7B-6900-229B-BCAF-D595E982EA1B}"/>
                </a:ext>
              </a:extLst>
            </p:cNvPr>
            <p:cNvCxnSpPr>
              <a:cxnSpLocks/>
              <a:stCxn id="131" idx="2"/>
              <a:endCxn id="125" idx="0"/>
            </p:cNvCxnSpPr>
            <p:nvPr/>
          </p:nvCxnSpPr>
          <p:spPr>
            <a:xfrm>
              <a:off x="8326955" y="4131997"/>
              <a:ext cx="662901" cy="16621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8D0A5E0A-FF4A-1FF9-A09A-71BAE931A349}"/>
                </a:ext>
              </a:extLst>
            </p:cNvPr>
            <p:cNvCxnSpPr>
              <a:cxnSpLocks/>
              <a:stCxn id="146" idx="0"/>
              <a:endCxn id="127" idx="2"/>
            </p:cNvCxnSpPr>
            <p:nvPr/>
          </p:nvCxnSpPr>
          <p:spPr>
            <a:xfrm flipV="1">
              <a:off x="7404283" y="5001419"/>
              <a:ext cx="309205" cy="23854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B920A3B-0CB5-1D43-4848-4807504CE1F5}"/>
                </a:ext>
              </a:extLst>
            </p:cNvPr>
            <p:cNvCxnSpPr>
              <a:cxnSpLocks/>
              <a:stCxn id="149" idx="0"/>
              <a:endCxn id="127" idx="2"/>
            </p:cNvCxnSpPr>
            <p:nvPr/>
          </p:nvCxnSpPr>
          <p:spPr>
            <a:xfrm flipH="1" flipV="1">
              <a:off x="7713488" y="5001419"/>
              <a:ext cx="340017" cy="23854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10706FA-4D60-6918-0026-F614B9546682}"/>
                </a:ext>
              </a:extLst>
            </p:cNvPr>
            <p:cNvCxnSpPr>
              <a:cxnSpLocks/>
              <a:stCxn id="116" idx="0"/>
              <a:endCxn id="123" idx="2"/>
            </p:cNvCxnSpPr>
            <p:nvPr/>
          </p:nvCxnSpPr>
          <p:spPr>
            <a:xfrm flipV="1">
              <a:off x="8708068" y="4986396"/>
              <a:ext cx="317211" cy="20328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ACEA2CE1-0BD7-FB0C-58A9-5836888F564C}"/>
                </a:ext>
              </a:extLst>
            </p:cNvPr>
            <p:cNvCxnSpPr>
              <a:cxnSpLocks/>
              <a:stCxn id="114" idx="0"/>
              <a:endCxn id="123" idx="2"/>
            </p:cNvCxnSpPr>
            <p:nvPr/>
          </p:nvCxnSpPr>
          <p:spPr>
            <a:xfrm flipH="1" flipV="1">
              <a:off x="9025279" y="4986396"/>
              <a:ext cx="332011" cy="20328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FCDC9366-A91E-92BA-00B6-CC793E38E1C5}"/>
                </a:ext>
              </a:extLst>
            </p:cNvPr>
            <p:cNvGrpSpPr/>
            <p:nvPr/>
          </p:nvGrpSpPr>
          <p:grpSpPr>
            <a:xfrm>
              <a:off x="7062479" y="5239964"/>
              <a:ext cx="722321" cy="733477"/>
              <a:chOff x="7964735" y="4905363"/>
              <a:chExt cx="987192" cy="909116"/>
            </a:xfrm>
          </p:grpSpPr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5C3BE172-64F0-3072-A509-D756FDAFB4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21" t="12394" r="26258" b="32843"/>
              <a:stretch/>
            </p:blipFill>
            <p:spPr>
              <a:xfrm>
                <a:off x="8239731" y="4905363"/>
                <a:ext cx="384288" cy="446610"/>
              </a:xfrm>
              <a:prstGeom prst="rect">
                <a:avLst/>
              </a:prstGeom>
            </p:spPr>
          </p:pic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EBC1D9C-E38E-CFDA-99BE-37D25523026A}"/>
                  </a:ext>
                </a:extLst>
              </p:cNvPr>
              <p:cNvSpPr txBox="1"/>
              <p:nvPr/>
            </p:nvSpPr>
            <p:spPr>
              <a:xfrm>
                <a:off x="7964735" y="5356708"/>
                <a:ext cx="987192" cy="457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사업자등록</a:t>
                </a:r>
                <a:endParaRPr lang="en-US" altLang="ko-KR" sz="900" dirty="0"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  <a:p>
                <a:pPr algn="ctr"/>
                <a:r>
                  <a:rPr lang="ko-KR" altLang="en-US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상태조회</a:t>
                </a:r>
              </a:p>
            </p:txBody>
          </p: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D6BB90D4-8DDA-9608-475A-596EFA326E26}"/>
                </a:ext>
              </a:extLst>
            </p:cNvPr>
            <p:cNvGrpSpPr/>
            <p:nvPr/>
          </p:nvGrpSpPr>
          <p:grpSpPr>
            <a:xfrm>
              <a:off x="7751975" y="5239962"/>
              <a:ext cx="652064" cy="609771"/>
              <a:chOff x="8019777" y="4905363"/>
              <a:chExt cx="891172" cy="755787"/>
            </a:xfrm>
          </p:grpSpPr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A5ADBAED-8169-2D97-3957-93D3DFE1A2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21" t="12394" r="26258" b="32843"/>
              <a:stretch/>
            </p:blipFill>
            <p:spPr>
              <a:xfrm>
                <a:off x="8239731" y="4905363"/>
                <a:ext cx="384288" cy="446610"/>
              </a:xfrm>
              <a:prstGeom prst="rect">
                <a:avLst/>
              </a:prstGeom>
            </p:spPr>
          </p:pic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0F3D19-1449-086B-3DEC-576AEB6785EE}"/>
                  </a:ext>
                </a:extLst>
              </p:cNvPr>
              <p:cNvSpPr txBox="1"/>
              <p:nvPr/>
            </p:nvSpPr>
            <p:spPr>
              <a:xfrm>
                <a:off x="8019777" y="5375043"/>
                <a:ext cx="891172" cy="286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폐업자명단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DBBB74-178F-F798-BC51-AF9664847E1F}"/>
              </a:ext>
            </a:extLst>
          </p:cNvPr>
          <p:cNvSpPr txBox="1"/>
          <p:nvPr/>
        </p:nvSpPr>
        <p:spPr>
          <a:xfrm>
            <a:off x="524041" y="1941477"/>
            <a:ext cx="2254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구상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7233B-FDD6-4E0A-507E-E4F351EFD497}"/>
              </a:ext>
            </a:extLst>
          </p:cNvPr>
          <p:cNvSpPr txBox="1"/>
          <p:nvPr/>
        </p:nvSpPr>
        <p:spPr>
          <a:xfrm>
            <a:off x="7789378" y="6262436"/>
            <a:ext cx="1059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파일구조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0896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45426-DE4A-31B2-4D28-89280391B7AB}"/>
              </a:ext>
            </a:extLst>
          </p:cNvPr>
          <p:cNvSpPr txBox="1"/>
          <p:nvPr/>
        </p:nvSpPr>
        <p:spPr>
          <a:xfrm>
            <a:off x="7360605" y="0"/>
            <a:ext cx="4831395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02.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수행절차 및 방법</a:t>
            </a:r>
            <a:endParaRPr lang="en-US" altLang="ko-KR" sz="1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수행절차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ko-KR" altLang="en-US" sz="1200" u="sng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수행방법</a:t>
            </a:r>
            <a:endParaRPr lang="en-US" altLang="ko-KR" sz="1200" u="sng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83202482-6153-C1A3-E9E4-E1B8058D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3741"/>
          <a:stretch/>
        </p:blipFill>
        <p:spPr>
          <a:xfrm>
            <a:off x="11260787" y="6408631"/>
            <a:ext cx="904269" cy="449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193EF-CBD8-3201-A54F-CDFDB805A6B5}"/>
              </a:ext>
            </a:extLst>
          </p:cNvPr>
          <p:cNvSpPr txBox="1"/>
          <p:nvPr/>
        </p:nvSpPr>
        <p:spPr>
          <a:xfrm>
            <a:off x="658499" y="1629972"/>
            <a:ext cx="2254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2)</a:t>
            </a:r>
            <a:r>
              <a:rPr lang="ko-KR" altLang="en-US" sz="20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로직 구현</a:t>
            </a:r>
            <a:endParaRPr lang="ko-KR" altLang="en-US" sz="2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293E45D-5E0A-6E87-416E-26D9536C0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334" t="19284" r="30444" b="14345"/>
          <a:stretch/>
        </p:blipFill>
        <p:spPr>
          <a:xfrm>
            <a:off x="1075583" y="2021199"/>
            <a:ext cx="5078707" cy="449064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5319BE-21B4-9332-64F4-035F5A7C6432}"/>
              </a:ext>
            </a:extLst>
          </p:cNvPr>
          <p:cNvSpPr/>
          <p:nvPr/>
        </p:nvSpPr>
        <p:spPr>
          <a:xfrm rot="1944388">
            <a:off x="-414809" y="5514471"/>
            <a:ext cx="1116013" cy="11326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CFC4-5D66-C0C3-F328-CBE3C0E02507}"/>
              </a:ext>
            </a:extLst>
          </p:cNvPr>
          <p:cNvSpPr/>
          <p:nvPr/>
        </p:nvSpPr>
        <p:spPr>
          <a:xfrm rot="1944388">
            <a:off x="-224525" y="2397205"/>
            <a:ext cx="735444" cy="76446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667085-D13F-B015-7C0C-844D497F8B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8" r="5749"/>
          <a:stretch/>
        </p:blipFill>
        <p:spPr>
          <a:xfrm>
            <a:off x="6669405" y="3023825"/>
            <a:ext cx="5056801" cy="810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A0778B-BE1C-7187-FF55-826E8910BD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2" t="9116" r="6059" b="35780"/>
          <a:stretch/>
        </p:blipFill>
        <p:spPr>
          <a:xfrm>
            <a:off x="6651309" y="5604907"/>
            <a:ext cx="5078707" cy="8269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8CABA2-DC29-D541-570F-3E0826D1B1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8" t="8188" r="6089" b="45498"/>
          <a:stretch/>
        </p:blipFill>
        <p:spPr>
          <a:xfrm>
            <a:off x="6669405" y="4313677"/>
            <a:ext cx="5060612" cy="8117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4234F1-F5C5-B1DB-0B44-365AFAB86C7A}"/>
              </a:ext>
            </a:extLst>
          </p:cNvPr>
          <p:cNvSpPr txBox="1"/>
          <p:nvPr/>
        </p:nvSpPr>
        <p:spPr>
          <a:xfrm>
            <a:off x="6570818" y="4004912"/>
            <a:ext cx="16986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사업자등록상태조회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파일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A589D-7F2C-E034-2558-71CEE3C8561E}"/>
              </a:ext>
            </a:extLst>
          </p:cNvPr>
          <p:cNvSpPr txBox="1"/>
          <p:nvPr/>
        </p:nvSpPr>
        <p:spPr>
          <a:xfrm>
            <a:off x="6570818" y="2713276"/>
            <a:ext cx="1059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[Config 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파일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48DADE-84AC-9233-8715-CE76F0BE2104}"/>
              </a:ext>
            </a:extLst>
          </p:cNvPr>
          <p:cNvSpPr txBox="1"/>
          <p:nvPr/>
        </p:nvSpPr>
        <p:spPr>
          <a:xfrm>
            <a:off x="6570818" y="5296547"/>
            <a:ext cx="15081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[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폐업자명단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파일</a:t>
            </a:r>
            <a:r>
              <a:rPr lang="en-US" altLang="ko-KR" sz="11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]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F970F3-A594-A0EA-6A6E-E53E917A55D5}"/>
              </a:ext>
            </a:extLst>
          </p:cNvPr>
          <p:cNvSpPr/>
          <p:nvPr/>
        </p:nvSpPr>
        <p:spPr>
          <a:xfrm>
            <a:off x="4545688" y="1118349"/>
            <a:ext cx="654653" cy="6818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D5BD37-83DD-98AA-C884-80B2B446C0C4}"/>
              </a:ext>
            </a:extLst>
          </p:cNvPr>
          <p:cNvSpPr txBox="1">
            <a:spLocks/>
          </p:cNvSpPr>
          <p:nvPr/>
        </p:nvSpPr>
        <p:spPr>
          <a:xfrm>
            <a:off x="524041" y="333954"/>
            <a:ext cx="4480657" cy="12790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수행방법</a:t>
            </a:r>
            <a:endParaRPr lang="en-US" altLang="ko-KR" sz="48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2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UiPath </a:t>
            </a:r>
            <a:r>
              <a:rPr lang="en-US" altLang="ko-KR" sz="2400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Process</a:t>
            </a:r>
            <a:r>
              <a:rPr lang="en-US" altLang="ko-KR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78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978</TotalTime>
  <Words>969</Words>
  <Application>Microsoft Office PowerPoint</Application>
  <PresentationFormat>와이드스크린</PresentationFormat>
  <Paragraphs>258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LG Smart UI Light</vt:lpstr>
      <vt:lpstr>LG Smart UI SemiBold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염수지</dc:creator>
  <cp:lastModifiedBy>염수지</cp:lastModifiedBy>
  <cp:revision>25</cp:revision>
  <dcterms:created xsi:type="dcterms:W3CDTF">2023-05-02T00:05:42Z</dcterms:created>
  <dcterms:modified xsi:type="dcterms:W3CDTF">2023-05-04T00:27:18Z</dcterms:modified>
</cp:coreProperties>
</file>